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42"/>
  </p:notesMasterIdLst>
  <p:sldIdLst>
    <p:sldId id="256" r:id="rId2"/>
    <p:sldId id="271" r:id="rId3"/>
    <p:sldId id="263" r:id="rId4"/>
    <p:sldId id="257" r:id="rId5"/>
    <p:sldId id="265" r:id="rId6"/>
    <p:sldId id="258" r:id="rId7"/>
    <p:sldId id="269" r:id="rId8"/>
    <p:sldId id="283" r:id="rId9"/>
    <p:sldId id="284" r:id="rId10"/>
    <p:sldId id="266" r:id="rId11"/>
    <p:sldId id="268" r:id="rId12"/>
    <p:sldId id="267" r:id="rId13"/>
    <p:sldId id="259" r:id="rId14"/>
    <p:sldId id="260" r:id="rId15"/>
    <p:sldId id="261" r:id="rId16"/>
    <p:sldId id="262" r:id="rId17"/>
    <p:sldId id="274" r:id="rId18"/>
    <p:sldId id="273" r:id="rId19"/>
    <p:sldId id="281" r:id="rId20"/>
    <p:sldId id="282" r:id="rId21"/>
    <p:sldId id="275" r:id="rId22"/>
    <p:sldId id="277" r:id="rId23"/>
    <p:sldId id="296" r:id="rId24"/>
    <p:sldId id="278" r:id="rId25"/>
    <p:sldId id="279" r:id="rId26"/>
    <p:sldId id="280" r:id="rId27"/>
    <p:sldId id="288" r:id="rId28"/>
    <p:sldId id="291" r:id="rId29"/>
    <p:sldId id="289" r:id="rId30"/>
    <p:sldId id="290" r:id="rId31"/>
    <p:sldId id="292" r:id="rId32"/>
    <p:sldId id="276" r:id="rId33"/>
    <p:sldId id="264" r:id="rId34"/>
    <p:sldId id="270" r:id="rId35"/>
    <p:sldId id="295" r:id="rId36"/>
    <p:sldId id="285" r:id="rId37"/>
    <p:sldId id="293" r:id="rId38"/>
    <p:sldId id="294" r:id="rId39"/>
    <p:sldId id="286" r:id="rId40"/>
    <p:sldId id="27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130E65-DB80-67DC-5FA6-A79310F20EBA}" name="Nolan Reisbeck" initials="NR" userId="423d0a3c7c9294a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0136" autoAdjust="0"/>
  </p:normalViewPr>
  <p:slideViewPr>
    <p:cSldViewPr snapToGrid="0">
      <p:cViewPr varScale="1">
        <p:scale>
          <a:sx n="101" d="100"/>
          <a:sy n="101" d="100"/>
        </p:scale>
        <p:origin x="110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5B5D-F737-46F0-94AA-A03266A220BF}" type="datetimeFigureOut">
              <a:rPr lang="en-US" smtClean="0"/>
              <a:t>1/3/26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826F-1A68-41ED-8215-227B3CFC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5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ilitary" TargetMode="External"/><Relationship Id="rId3" Type="http://schemas.openxmlformats.org/officeDocument/2006/relationships/hyperlink" Target="https://en.wikipedia.org/wiki/Police" TargetMode="External"/><Relationship Id="rId7" Type="http://schemas.openxmlformats.org/officeDocument/2006/relationships/hyperlink" Target="https://en.wikipedia.org/w/index.php?title=Train_radio&amp;action=edit&amp;redlink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ublic_safety_network" TargetMode="External"/><Relationship Id="rId5" Type="http://schemas.openxmlformats.org/officeDocument/2006/relationships/hyperlink" Target="https://en.wikipedia.org/wiki/Ambulance" TargetMode="External"/><Relationship Id="rId10" Type="http://schemas.openxmlformats.org/officeDocument/2006/relationships/hyperlink" Target="https://en.wikipedia.org/wiki/Project_25" TargetMode="External"/><Relationship Id="rId4" Type="http://schemas.openxmlformats.org/officeDocument/2006/relationships/hyperlink" Target="https://en.wikipedia.org/wiki/Fire_departments" TargetMode="External"/><Relationship Id="rId9" Type="http://schemas.openxmlformats.org/officeDocument/2006/relationships/hyperlink" Target="https://en.wikipedia.org/wiki/Europ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66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 to TS 102 361-1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4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TS 102 361-1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39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C-Bridge: Conference Bridge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9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W7GXJ Calls W7GLG on Central Oregon 31411 for his turn on the </a:t>
            </a:r>
            <a:r>
              <a:rPr lang="en-US" dirty="0" err="1"/>
              <a:t>HiDARG</a:t>
            </a:r>
            <a:r>
              <a:rPr lang="en-US" dirty="0"/>
              <a:t> DMR Net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Prineville Repeater carries 31411 F/T so W7GLG hears it</a:t>
            </a:r>
          </a:p>
          <a:p>
            <a:r>
              <a:rPr lang="en-US" dirty="0"/>
              <a:t>KB7FD’s Hotspot is active so KB7FD hears the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0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W7GLG answers W7GXJ from Prineville Repeater, he’s busy eating supper so he’ll be In &amp; Out tonight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4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N7QME Calls out on Oregon 1 3141, “Anyone listening in the Central Oregon area?”</a:t>
            </a:r>
          </a:p>
          <a:p>
            <a:endParaRPr lang="en-US" dirty="0"/>
          </a:p>
          <a:p>
            <a:r>
              <a:rPr lang="en-US" dirty="0"/>
              <a:t>Oregon 1 is F/T on both Powell Butte and Prineville</a:t>
            </a:r>
          </a:p>
          <a:p>
            <a:r>
              <a:rPr lang="en-US" dirty="0"/>
              <a:t>KD6PLU hears the call on Powell Butte </a:t>
            </a:r>
          </a:p>
          <a:p>
            <a:r>
              <a:rPr lang="en-US" dirty="0"/>
              <a:t>KI7FK hears the call on Prineville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W7GXJ moves on to the next person on the list KB7FD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8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KB7FD responds to the net, regales us with tales of his move and how nice the weather is down in California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4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KB7FD still talking to net</a:t>
            </a:r>
          </a:p>
          <a:p>
            <a:endParaRPr lang="en-US" dirty="0"/>
          </a:p>
          <a:p>
            <a:r>
              <a:rPr lang="en-US" dirty="0"/>
              <a:t>KD6PLU answers to N7QME on Oregon 1 3141</a:t>
            </a:r>
          </a:p>
          <a:p>
            <a:r>
              <a:rPr lang="en-US" dirty="0"/>
              <a:t>KI7FK still monitoring on the Prineville Repeater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1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K7PSY (Pat) is travelling in the Seattle Washington area, decides to see if he can get someone up in Vancouver 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8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7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K7PSY is travelling in the Seattle Washington area, decides to see if he can get someone up in Vancouver BC</a:t>
            </a:r>
          </a:p>
          <a:p>
            <a:endParaRPr lang="en-US" dirty="0"/>
          </a:p>
          <a:p>
            <a:r>
              <a:rPr lang="en-US" dirty="0"/>
              <a:t>KC7BD (Dave) appears to have taken a little road trip up to Squamish, and hears him on BC 1 3027, responds to K7PSY (Pat)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37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within 100 mi of Bend</a:t>
            </a:r>
            <a:br>
              <a:rPr lang="en-US" dirty="0"/>
            </a:br>
            <a:r>
              <a:rPr lang="en-US" dirty="0"/>
              <a:t>N7CCO: Ochoco Amateur Radio Association</a:t>
            </a:r>
            <a:br>
              <a:rPr lang="en-US" dirty="0"/>
            </a:br>
            <a:r>
              <a:rPr lang="en-US" dirty="0"/>
              <a:t>N7RPT/ARRG: Amateur Radio Relay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ETSI: European Telecommunications Standards Institute; ETSI responsible for developing global communications technologies</a:t>
            </a:r>
          </a:p>
          <a:p>
            <a:endParaRPr lang="en-US" dirty="0"/>
          </a:p>
          <a:p>
            <a:r>
              <a:rPr lang="en-US" dirty="0"/>
              <a:t>Tetra: 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Terrestrial Trunked Radio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TETRA was specifically designed for use by government agencies, emergency services, (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Police"/>
              </a:rPr>
              <a:t>police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forces,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Fire departments"/>
              </a:rPr>
              <a:t>fire departments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Ambulance"/>
              </a:rPr>
              <a:t>ambulance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for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Public safety network"/>
              </a:rPr>
              <a:t>public safety networks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rail transport staff for </a:t>
            </a:r>
            <a:r>
              <a:rPr lang="en-US" b="0" i="0" u="none" strike="noStrike" dirty="0">
                <a:solidFill>
                  <a:srgbClr val="D73333"/>
                </a:solidFill>
                <a:effectLst/>
                <a:latin typeface="Arial" panose="020B0604020202020204" pitchFamily="34" charset="0"/>
                <a:hlinkClick r:id="rId7" tooltip="Train radio (page does not exist)"/>
              </a:rPr>
              <a:t>train radios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transport services and the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Military"/>
              </a:rPr>
              <a:t>military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TETRA is the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Europe"/>
              </a:rPr>
              <a:t>European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version of trunked radio,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simdilar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to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 tooltip="Project 25"/>
              </a:rPr>
              <a:t>Project 25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0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ETSI: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Telecommunications Standards Institute</a:t>
            </a:r>
            <a:br>
              <a:rPr lang="en-US" dirty="0"/>
            </a:br>
            <a:r>
              <a:rPr lang="en-US" dirty="0"/>
              <a:t>DMR Standards defined in 659 pages of standards documents.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DCI: Digital Communications,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9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CVS-12 </a:t>
            </a:r>
            <a:r>
              <a:rPr lang="en-US" dirty="0"/>
              <a:t>USS Hornet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dirty="0"/>
              <a:t>NB6GC (NBGC) in Alameda California</a:t>
            </a:r>
          </a:p>
          <a:p>
            <a:r>
              <a:rPr lang="en-US" dirty="0"/>
              <a:t>- DMR ID 3169028</a:t>
            </a:r>
          </a:p>
          <a:p>
            <a:r>
              <a:rPr lang="en-US" dirty="0"/>
              <a:t>- https://www.facebook.com/NB6GC/</a:t>
            </a:r>
          </a:p>
          <a:p>
            <a:r>
              <a:rPr lang="en-US" dirty="0"/>
              <a:t>- https://nb6gc.org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1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European PMR 446 band is similar to MURS/FRS in the United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PSTN: Public Switched Telephone Network</a:t>
            </a:r>
            <a:br>
              <a:rPr lang="en-US" dirty="0"/>
            </a:br>
            <a:r>
              <a:rPr lang="en-US" dirty="0"/>
              <a:t>PABX: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 Automatic Branch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8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120,000ms in 2 minutes -&gt; 4,000 ‘chunks’ of 30ms blocks</a:t>
            </a:r>
          </a:p>
          <a:p>
            <a:endParaRPr lang="en-US" dirty="0"/>
          </a:p>
          <a:p>
            <a:r>
              <a:rPr lang="en-US" dirty="0"/>
              <a:t>2.5ms block is for CACH burst: CACH -&gt; Common Announcement Channel, used for timing, channel management, low-speed signaling</a:t>
            </a:r>
          </a:p>
          <a:p>
            <a:r>
              <a:rPr lang="en-US" dirty="0"/>
              <a:t>https://www.qsl.net/kb9mwr/projects/dv/dmr/Introduction%20to%20Digital%20Mobile%20Radio.pdf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826F-1A68-41ED-8215-227B3CFC6E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8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8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7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6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6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6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5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5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9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2B0501-6F93-44CC-8FF6-90250EBD5809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E425FF-687A-452C-AD6A-AA09AF8DB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0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id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ardmr.com/talkgroup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rassociation.org/downloads/standards/ts_10236101v020501p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mrassociation.org/downloads/standards/ts_10236104v011101p.pdf" TargetMode="External"/><Relationship Id="rId5" Type="http://schemas.openxmlformats.org/officeDocument/2006/relationships/hyperlink" Target="https://www.dmrassociation.org/downloads/standards/ts_10236103v010301p.pdf" TargetMode="External"/><Relationship Id="rId4" Type="http://schemas.openxmlformats.org/officeDocument/2006/relationships/hyperlink" Target="https://www.dmrassociation.org/downloads/standards/ts_10236102v020401p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5028-A15D-1A4E-1592-FD2963BAB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0" y="518583"/>
            <a:ext cx="8574622" cy="1134534"/>
          </a:xfrm>
        </p:spPr>
        <p:txBody>
          <a:bodyPr/>
          <a:lstStyle/>
          <a:p>
            <a:r>
              <a:rPr lang="en-US" dirty="0"/>
              <a:t>COARECT DMR Primer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4AC31-F2DE-957C-0EC8-0FA084E7B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4950883"/>
            <a:ext cx="6987645" cy="1388534"/>
          </a:xfrm>
        </p:spPr>
        <p:txBody>
          <a:bodyPr/>
          <a:lstStyle/>
          <a:p>
            <a:r>
              <a:rPr lang="en-US" dirty="0"/>
              <a:t>COARECT - January</a:t>
            </a:r>
          </a:p>
          <a:p>
            <a:r>
              <a:rPr lang="en-US" dirty="0"/>
              <a:t>January 3</a:t>
            </a:r>
            <a:r>
              <a:rPr lang="en-US" baseline="30000" dirty="0"/>
              <a:t>rd</a:t>
            </a:r>
            <a:r>
              <a:rPr lang="en-US" dirty="0"/>
              <a:t> 2026</a:t>
            </a:r>
          </a:p>
          <a:p>
            <a:r>
              <a:rPr lang="en-US" dirty="0"/>
              <a:t>Nolan Reisbeck – W7GXJ</a:t>
            </a:r>
          </a:p>
        </p:txBody>
      </p:sp>
    </p:spTree>
    <p:extLst>
      <p:ext uri="{BB962C8B-B14F-4D97-AF65-F5344CB8AC3E}">
        <p14:creationId xmlns:p14="http://schemas.microsoft.com/office/powerpoint/2010/main" val="123653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6394-6025-7E1A-AC58-9DBC8E61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DMR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0A73-7E3B-2899-C2C1-F03B828A0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26021"/>
            <a:ext cx="10018713" cy="424617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DMR ID</a:t>
            </a:r>
            <a:r>
              <a:rPr lang="en-US" dirty="0"/>
              <a:t>: Centrally Issued by </a:t>
            </a:r>
            <a:r>
              <a:rPr lang="en-US" dirty="0">
                <a:hlinkClick r:id="rId2"/>
              </a:rPr>
              <a:t>RadioID.net</a:t>
            </a:r>
            <a:r>
              <a:rPr lang="en-US" dirty="0"/>
              <a:t> Free to request</a:t>
            </a:r>
          </a:p>
          <a:p>
            <a:pPr lvl="1"/>
            <a:r>
              <a:rPr lang="en-US" dirty="0"/>
              <a:t>24 bit (2</a:t>
            </a:r>
            <a:r>
              <a:rPr lang="en-US" baseline="30000" dirty="0"/>
              <a:t>24</a:t>
            </a:r>
            <a:r>
              <a:rPr lang="en-US" dirty="0"/>
              <a:t>) unsigned [0 - 16,777,215]</a:t>
            </a:r>
          </a:p>
          <a:p>
            <a:pPr lvl="1"/>
            <a:r>
              <a:rPr lang="en-US" dirty="0"/>
              <a:t>ID identifies the operator, </a:t>
            </a:r>
            <a:r>
              <a:rPr lang="en-US" b="1" dirty="0"/>
              <a:t>you</a:t>
            </a:r>
            <a:r>
              <a:rPr lang="en-US" dirty="0"/>
              <a:t>; not the device. Majority of people will only ever need 1 DMR ID. You can use the same DMR ID on a handheld, multiple handhelds and a mobile/base station, they just cannot Tx at the same time.</a:t>
            </a:r>
          </a:p>
          <a:p>
            <a:pPr lvl="2"/>
            <a:r>
              <a:rPr lang="en-US" dirty="0"/>
              <a:t>6 digit IDs for Repeaters</a:t>
            </a:r>
          </a:p>
          <a:p>
            <a:pPr lvl="2"/>
            <a:r>
              <a:rPr lang="en-US" dirty="0"/>
              <a:t>7 digit IDs for Mobile/Base stations</a:t>
            </a:r>
          </a:p>
          <a:p>
            <a:pPr lvl="2"/>
            <a:r>
              <a:rPr lang="en-US" dirty="0"/>
              <a:t>9 digit IDs == </a:t>
            </a:r>
            <a:r>
              <a:rPr lang="en-US" b="1" dirty="0"/>
              <a:t>BAD</a:t>
            </a:r>
            <a:r>
              <a:rPr lang="en-US" dirty="0"/>
              <a:t>. </a:t>
            </a:r>
            <a:r>
              <a:rPr lang="en-US" dirty="0" err="1"/>
              <a:t>RadioID</a:t>
            </a:r>
            <a:r>
              <a:rPr lang="en-US" dirty="0"/>
              <a:t>, </a:t>
            </a:r>
            <a:r>
              <a:rPr lang="en-US" dirty="0" err="1"/>
              <a:t>Brandmeister</a:t>
            </a:r>
            <a:r>
              <a:rPr lang="en-US" dirty="0"/>
              <a:t> recommend adding a 01, 02 suffix for hotspots, but this </a:t>
            </a:r>
            <a:r>
              <a:rPr lang="en-US" i="1" dirty="0"/>
              <a:t>can</a:t>
            </a:r>
            <a:r>
              <a:rPr lang="en-US" dirty="0"/>
              <a:t> break interoperability in some networks…</a:t>
            </a:r>
          </a:p>
          <a:p>
            <a:r>
              <a:rPr lang="en-US" b="1" dirty="0"/>
              <a:t>DMR Network</a:t>
            </a:r>
            <a:r>
              <a:rPr lang="en-US" dirty="0"/>
              <a:t>: Group of linked (IPSC) repeaters</a:t>
            </a:r>
          </a:p>
          <a:p>
            <a:pPr lvl="1"/>
            <a:r>
              <a:rPr lang="en-US" b="1" dirty="0"/>
              <a:t>DMR-MARC</a:t>
            </a:r>
          </a:p>
          <a:p>
            <a:pPr lvl="1"/>
            <a:r>
              <a:rPr lang="en-US" b="1" dirty="0"/>
              <a:t>PNW Digital (Formerly TRBO, DCI TRBO, TRBO-6)</a:t>
            </a:r>
          </a:p>
          <a:p>
            <a:pPr lvl="1"/>
            <a:r>
              <a:rPr lang="en-US" b="1" dirty="0"/>
              <a:t>BC TRBO</a:t>
            </a:r>
          </a:p>
          <a:p>
            <a:pPr lvl="1"/>
            <a:r>
              <a:rPr lang="en-US" b="1" dirty="0"/>
              <a:t>DMR Texas</a:t>
            </a:r>
          </a:p>
          <a:p>
            <a:pPr lvl="1"/>
            <a:r>
              <a:rPr lang="en-US" b="1" dirty="0" err="1"/>
              <a:t>BrandMeister</a:t>
            </a:r>
            <a:endParaRPr lang="en-US" b="1" dirty="0"/>
          </a:p>
          <a:p>
            <a:pPr lvl="1"/>
            <a:r>
              <a:rPr lang="en-US" b="1" dirty="0"/>
              <a:t>TGIF</a:t>
            </a:r>
          </a:p>
          <a:p>
            <a:pPr lvl="1"/>
            <a:r>
              <a:rPr lang="en-US" b="1" dirty="0"/>
              <a:t>Many  more…</a:t>
            </a:r>
          </a:p>
        </p:txBody>
      </p:sp>
    </p:spTree>
    <p:extLst>
      <p:ext uri="{BB962C8B-B14F-4D97-AF65-F5344CB8AC3E}">
        <p14:creationId xmlns:p14="http://schemas.microsoft.com/office/powerpoint/2010/main" val="13445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6394-6025-7E1A-AC58-9DBC8E61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5" y="257175"/>
            <a:ext cx="6483349" cy="895350"/>
          </a:xfrm>
        </p:spPr>
        <p:txBody>
          <a:bodyPr/>
          <a:lstStyle/>
          <a:p>
            <a:r>
              <a:rPr lang="en-US" dirty="0"/>
              <a:t>DMR Terminology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0A73-7E3B-2899-C2C1-F03B828A0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5" y="1152525"/>
            <a:ext cx="9950448" cy="4810125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Talk Group</a:t>
            </a:r>
            <a:r>
              <a:rPr lang="en-US" dirty="0"/>
              <a:t>: A 1-8 digit ‘room’ or logical grouping, it’s how traffic is organized in a DMR Network</a:t>
            </a:r>
          </a:p>
          <a:p>
            <a:pPr lvl="1"/>
            <a:r>
              <a:rPr lang="en-US" dirty="0"/>
              <a:t>Talk Groups exist for: </a:t>
            </a:r>
          </a:p>
          <a:p>
            <a:pPr lvl="2"/>
            <a:r>
              <a:rPr lang="en-US" dirty="0"/>
              <a:t>The Globe: World Wide 91 (Calling, </a:t>
            </a:r>
            <a:r>
              <a:rPr lang="en-US" b="1" i="1" dirty="0"/>
              <a:t>Very brief</a:t>
            </a:r>
            <a:r>
              <a:rPr lang="en-US" dirty="0"/>
              <a:t> QSOs)</a:t>
            </a:r>
          </a:p>
          <a:p>
            <a:pPr lvl="2"/>
            <a:r>
              <a:rPr lang="en-US" dirty="0"/>
              <a:t>-&gt; Continents: North America 93</a:t>
            </a:r>
          </a:p>
          <a:p>
            <a:pPr lvl="2"/>
            <a:r>
              <a:rPr lang="en-US" dirty="0"/>
              <a:t>-&gt; Countries: USA Bridge 3100, Ecuador 740, Spain 214</a:t>
            </a:r>
          </a:p>
          <a:p>
            <a:pPr lvl="2"/>
            <a:r>
              <a:rPr lang="en-US" dirty="0"/>
              <a:t>-&gt; Regions: Pacific Northwest (PNW) 3187, Spanish 914, Basque 971</a:t>
            </a:r>
          </a:p>
          <a:p>
            <a:pPr lvl="2"/>
            <a:r>
              <a:rPr lang="en-US" dirty="0"/>
              <a:t>-&gt; States: Oregon 3141, Texas 3148</a:t>
            </a:r>
          </a:p>
          <a:p>
            <a:pPr lvl="2"/>
            <a:r>
              <a:rPr lang="en-US" dirty="0"/>
              <a:t>-&gt; Sub-Regions: Pacific Northwest Regional (PNW-R) 31771, Central Oregon 31411, Western Oregon 31412, North Texas 31481, South Texas 31482</a:t>
            </a:r>
          </a:p>
          <a:p>
            <a:pPr lvl="2"/>
            <a:r>
              <a:rPr lang="en-US" dirty="0"/>
              <a:t>-&gt; Counties: Santa Clara County 31064, Sonoma County 31707</a:t>
            </a:r>
          </a:p>
          <a:p>
            <a:pPr lvl="2"/>
            <a:r>
              <a:rPr lang="en-US" dirty="0"/>
              <a:t>-&gt; Cities: Coeur d’Alene 5100</a:t>
            </a:r>
          </a:p>
          <a:p>
            <a:pPr lvl="2"/>
            <a:r>
              <a:rPr lang="en-US" dirty="0"/>
              <a:t>-&gt; Special Interests: Blind Hams 31679, FT-8 139, Sailing Hams 118, Venture Overland 31655</a:t>
            </a:r>
          </a:p>
          <a:p>
            <a:pPr lvl="1"/>
            <a:r>
              <a:rPr lang="en-US" b="1" dirty="0"/>
              <a:t>Dynamic</a:t>
            </a:r>
            <a:r>
              <a:rPr lang="en-US" dirty="0"/>
              <a:t>: Talk Group is keyed up by a user and after a fixed time, will drop.</a:t>
            </a:r>
          </a:p>
          <a:p>
            <a:pPr lvl="1"/>
            <a:r>
              <a:rPr lang="en-US" b="1" dirty="0"/>
              <a:t>Static</a:t>
            </a:r>
            <a:r>
              <a:rPr lang="en-US" dirty="0"/>
              <a:t>: Talk Group is </a:t>
            </a:r>
            <a:r>
              <a:rPr lang="en-US" i="1" dirty="0"/>
              <a:t>always on</a:t>
            </a:r>
            <a:r>
              <a:rPr lang="en-US" dirty="0"/>
              <a:t>. </a:t>
            </a:r>
          </a:p>
          <a:p>
            <a:r>
              <a:rPr lang="en-US" b="1" dirty="0"/>
              <a:t>Timeslot (TS)</a:t>
            </a:r>
            <a:r>
              <a:rPr lang="en-US" dirty="0"/>
              <a:t>: 1 or 2</a:t>
            </a:r>
          </a:p>
          <a:p>
            <a:pPr lvl="1"/>
            <a:r>
              <a:rPr lang="en-US" b="1" dirty="0"/>
              <a:t>Wide Area Groups</a:t>
            </a:r>
            <a:r>
              <a:rPr lang="en-US" dirty="0"/>
              <a:t> or </a:t>
            </a:r>
            <a:r>
              <a:rPr lang="en-US" b="1" dirty="0"/>
              <a:t>Calling/Hailing</a:t>
            </a:r>
            <a:r>
              <a:rPr lang="en-US" dirty="0"/>
              <a:t> generally use TS 1</a:t>
            </a:r>
          </a:p>
          <a:p>
            <a:pPr lvl="1"/>
            <a:r>
              <a:rPr lang="en-US" b="1" dirty="0"/>
              <a:t>Local Area Groups</a:t>
            </a:r>
            <a:r>
              <a:rPr lang="en-US" dirty="0"/>
              <a:t> or </a:t>
            </a:r>
            <a:r>
              <a:rPr lang="en-US" b="1" dirty="0"/>
              <a:t>Tactical/Chat</a:t>
            </a:r>
            <a:r>
              <a:rPr lang="en-US" dirty="0"/>
              <a:t> generally use TS 2</a:t>
            </a:r>
            <a:endParaRPr lang="en-US" b="1" dirty="0"/>
          </a:p>
          <a:p>
            <a:r>
              <a:rPr lang="en-US" b="1" dirty="0"/>
              <a:t>Color Code (CC)</a:t>
            </a:r>
            <a:r>
              <a:rPr lang="en-US" dirty="0"/>
              <a:t>: Numerical 0-15; CC 1, CC 2.. Analogous to CTCSS codes</a:t>
            </a:r>
          </a:p>
          <a:p>
            <a:pPr lvl="1"/>
            <a:r>
              <a:rPr lang="en-US" dirty="0"/>
              <a:t>Think RGB 0-255: Red 0-255, Blue 0-255, Green 0-255 = 8 bits -&gt; 2</a:t>
            </a:r>
            <a:r>
              <a:rPr lang="en-US" baseline="30000" dirty="0"/>
              <a:t>24</a:t>
            </a:r>
            <a:r>
              <a:rPr lang="en-US" dirty="0"/>
              <a:t> -&gt; 16 colors can be represented as 2</a:t>
            </a:r>
            <a:r>
              <a:rPr lang="en-US" baseline="30000" dirty="0"/>
              <a:t>4</a:t>
            </a:r>
            <a:r>
              <a:rPr lang="en-US" dirty="0"/>
              <a:t> = 16</a:t>
            </a:r>
          </a:p>
          <a:p>
            <a:pPr lvl="1"/>
            <a:r>
              <a:rPr lang="en-US" dirty="0"/>
              <a:t>Channel </a:t>
            </a:r>
            <a:r>
              <a:rPr lang="en-US" b="1" dirty="0"/>
              <a:t>MUST</a:t>
            </a:r>
            <a:r>
              <a:rPr lang="en-US" dirty="0"/>
              <a:t> match repeater/radio Color Code to </a:t>
            </a:r>
            <a:r>
              <a:rPr lang="en-US" dirty="0" err="1"/>
              <a:t>unsquelch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6394-6025-7E1A-AC58-9DBC8E61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DMR Terminology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0A73-7E3B-2899-C2C1-F03B828A0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1724025"/>
            <a:ext cx="10112373" cy="406717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Hotspot</a:t>
            </a:r>
            <a:r>
              <a:rPr lang="en-US" dirty="0"/>
              <a:t>: A small ‘mini’ repeater, providing coverage to a </a:t>
            </a:r>
            <a:r>
              <a:rPr lang="en-US" i="1" dirty="0"/>
              <a:t>very</a:t>
            </a:r>
            <a:r>
              <a:rPr lang="en-US" dirty="0"/>
              <a:t> limited service area; 10-20 </a:t>
            </a:r>
            <a:r>
              <a:rPr lang="en-US" dirty="0" err="1"/>
              <a:t>mW</a:t>
            </a:r>
            <a:r>
              <a:rPr lang="en-US" dirty="0"/>
              <a:t>; great for your House, RV, or mobile in the car!</a:t>
            </a:r>
            <a:endParaRPr lang="en-US" b="1" dirty="0"/>
          </a:p>
          <a:p>
            <a:pPr lvl="1"/>
            <a:r>
              <a:rPr lang="en-US" b="1" dirty="0"/>
              <a:t>Simplex</a:t>
            </a:r>
            <a:r>
              <a:rPr lang="en-US" dirty="0"/>
              <a:t>: Tx/Rx on one Timeslot, always </a:t>
            </a:r>
            <a:r>
              <a:rPr lang="en-US" b="1" dirty="0"/>
              <a:t>TS 2</a:t>
            </a:r>
          </a:p>
          <a:p>
            <a:pPr lvl="1"/>
            <a:r>
              <a:rPr lang="en-US" b="1" dirty="0"/>
              <a:t>Duplex</a:t>
            </a:r>
            <a:r>
              <a:rPr lang="en-US" dirty="0"/>
              <a:t>: Separate Tx/Rx chain, functions as an actual repeater, capable of Tx while Rx.</a:t>
            </a:r>
            <a:endParaRPr lang="en-US" b="1" dirty="0"/>
          </a:p>
          <a:p>
            <a:r>
              <a:rPr lang="en-US" b="1" dirty="0"/>
              <a:t>Code Plug</a:t>
            </a:r>
            <a:r>
              <a:rPr lang="en-US" dirty="0"/>
              <a:t>: A data file that you load into your radio, generally </a:t>
            </a:r>
            <a:r>
              <a:rPr lang="en-US" i="1" dirty="0"/>
              <a:t>from</a:t>
            </a:r>
            <a:r>
              <a:rPr lang="en-US" dirty="0"/>
              <a:t> a computer.</a:t>
            </a:r>
            <a:endParaRPr lang="en-US" b="1" dirty="0"/>
          </a:p>
          <a:p>
            <a:r>
              <a:rPr lang="en-US" b="1" dirty="0"/>
              <a:t>Channel</a:t>
            </a:r>
            <a:r>
              <a:rPr lang="en-US" dirty="0"/>
              <a:t>: A frequency pair + Time Slot + Contact/Talk Group</a:t>
            </a:r>
          </a:p>
          <a:p>
            <a:r>
              <a:rPr lang="en-US" b="1" dirty="0"/>
              <a:t>Zone</a:t>
            </a:r>
            <a:r>
              <a:rPr lang="en-US" dirty="0"/>
              <a:t>: A logical grouping of Channels. Generally a Zone will contain all Channels that a Repeater carries.</a:t>
            </a:r>
            <a:endParaRPr lang="en-US" b="1" dirty="0"/>
          </a:p>
          <a:p>
            <a:r>
              <a:rPr lang="en-US" b="1" dirty="0"/>
              <a:t>Contact</a:t>
            </a:r>
            <a:r>
              <a:rPr lang="en-US" dirty="0"/>
              <a:t>: A User (DMR ID) or Talk Group 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23E4-FF9C-29CE-775A-7BE966C5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27" y="4898"/>
            <a:ext cx="10018713" cy="1752599"/>
          </a:xfrm>
        </p:spPr>
        <p:txBody>
          <a:bodyPr/>
          <a:lstStyle/>
          <a:p>
            <a:r>
              <a:rPr lang="en-US" dirty="0"/>
              <a:t>DMR Tier 1 (Unlicensed)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8A2DF-E81C-44E7-1329-9C90E9B1A2D4}"/>
              </a:ext>
            </a:extLst>
          </p:cNvPr>
          <p:cNvSpPr txBox="1"/>
          <p:nvPr/>
        </p:nvSpPr>
        <p:spPr>
          <a:xfrm>
            <a:off x="2242457" y="2149912"/>
            <a:ext cx="59653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Raleway"/>
              </a:rPr>
              <a:t>DMR Tier I products are for </a:t>
            </a:r>
            <a:r>
              <a:rPr lang="en-US" dirty="0">
                <a:effectLst/>
                <a:latin typeface="Raleway"/>
              </a:rPr>
              <a:t>license-free</a:t>
            </a:r>
            <a:r>
              <a:rPr lang="en-US" b="0" i="0" dirty="0">
                <a:effectLst/>
                <a:latin typeface="Raleway"/>
              </a:rPr>
              <a:t> use in the </a:t>
            </a:r>
            <a:r>
              <a:rPr lang="en-US" b="1" i="0" dirty="0">
                <a:effectLst/>
                <a:latin typeface="Raleway"/>
              </a:rPr>
              <a:t>446MHz band</a:t>
            </a:r>
            <a:r>
              <a:rPr lang="en-US" b="0" i="0" dirty="0">
                <a:effectLst/>
                <a:latin typeface="Raleway"/>
              </a:rPr>
              <a:t>. Tier I provides for consumer applications and low-power commercial applications, using a maximum of </a:t>
            </a:r>
            <a:r>
              <a:rPr lang="en-US" b="1" i="0" dirty="0">
                <a:effectLst/>
                <a:latin typeface="Raleway"/>
              </a:rPr>
              <a:t>0.5Watt RF power</a:t>
            </a:r>
            <a:r>
              <a:rPr lang="en-US" b="0" i="0" dirty="0">
                <a:effectLst/>
                <a:latin typeface="Raleway"/>
              </a:rPr>
              <a:t>. With a limited number of channels and </a:t>
            </a:r>
            <a:r>
              <a:rPr lang="en-US" b="1" i="0" dirty="0">
                <a:effectLst/>
                <a:latin typeface="Raleway"/>
              </a:rPr>
              <a:t>no use of repeaters</a:t>
            </a:r>
            <a:r>
              <a:rPr lang="en-US" b="0" i="0" dirty="0">
                <a:effectLst/>
                <a:latin typeface="Raleway"/>
              </a:rPr>
              <a:t>, no use of telephone interconnects, and </a:t>
            </a:r>
            <a:r>
              <a:rPr lang="en-US" b="1" i="0" dirty="0">
                <a:effectLst/>
                <a:latin typeface="Raleway"/>
              </a:rPr>
              <a:t>fixed/integrated antennas</a:t>
            </a:r>
            <a:r>
              <a:rPr lang="en-US" b="0" i="0" dirty="0">
                <a:effectLst/>
                <a:latin typeface="Raleway"/>
              </a:rPr>
              <a:t>, Tier I DMR devices are best suited for personal use, recreation, small retail and other settings that do not require wide area coverage or advanced features.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1849E-507D-54BF-982A-D57BBAB4565B}"/>
              </a:ext>
            </a:extLst>
          </p:cNvPr>
          <p:cNvSpPr txBox="1"/>
          <p:nvPr/>
        </p:nvSpPr>
        <p:spPr>
          <a:xfrm>
            <a:off x="1193612" y="1365082"/>
            <a:ext cx="699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59332-A89C-B41C-94A1-56D4D4A9B2AC}"/>
              </a:ext>
            </a:extLst>
          </p:cNvPr>
          <p:cNvSpPr txBox="1"/>
          <p:nvPr/>
        </p:nvSpPr>
        <p:spPr>
          <a:xfrm rot="10800000">
            <a:off x="8207828" y="4304225"/>
            <a:ext cx="699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“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7244D-32FE-47BC-A00B-0C9DC51E59EA}"/>
              </a:ext>
            </a:extLst>
          </p:cNvPr>
          <p:cNvCxnSpPr>
            <a:cxnSpLocks/>
          </p:cNvCxnSpPr>
          <p:nvPr/>
        </p:nvCxnSpPr>
        <p:spPr>
          <a:xfrm>
            <a:off x="1706880" y="2149912"/>
            <a:ext cx="6574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C58C6-C627-F61C-A71C-F79DB82B7A3D}"/>
              </a:ext>
            </a:extLst>
          </p:cNvPr>
          <p:cNvCxnSpPr>
            <a:cxnSpLocks/>
          </p:cNvCxnSpPr>
          <p:nvPr/>
        </p:nvCxnSpPr>
        <p:spPr>
          <a:xfrm>
            <a:off x="1892842" y="5089055"/>
            <a:ext cx="6574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10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23E4-FF9C-29CE-775A-7BE966C5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227" y="4898"/>
            <a:ext cx="10018713" cy="1752599"/>
          </a:xfrm>
        </p:spPr>
        <p:txBody>
          <a:bodyPr/>
          <a:lstStyle/>
          <a:p>
            <a:r>
              <a:rPr lang="en-US" dirty="0"/>
              <a:t>DMR Tier 2 (Conventional)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8A2DF-E81C-44E7-1329-9C90E9B1A2D4}"/>
              </a:ext>
            </a:extLst>
          </p:cNvPr>
          <p:cNvSpPr txBox="1"/>
          <p:nvPr/>
        </p:nvSpPr>
        <p:spPr>
          <a:xfrm>
            <a:off x="2011680" y="2272900"/>
            <a:ext cx="5965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Raleway"/>
              </a:rPr>
              <a:t>Tier II covers licensed conventional radio systems, mobiles and hand portables operating in PMR frequency bands from 66-960MHz. The ETSI DMR Tier II standard is targeted at users who need spectral efficiency, advanced voice features and integrated IP data services in licensed bands for high-power communications. ETSI DMR Tier II specifies two-slot TDMA in 12.5kHz channels.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1849E-507D-54BF-982A-D57BBAB4565B}"/>
              </a:ext>
            </a:extLst>
          </p:cNvPr>
          <p:cNvSpPr txBox="1"/>
          <p:nvPr/>
        </p:nvSpPr>
        <p:spPr>
          <a:xfrm>
            <a:off x="1193612" y="1365082"/>
            <a:ext cx="699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59332-A89C-B41C-94A1-56D4D4A9B2AC}"/>
              </a:ext>
            </a:extLst>
          </p:cNvPr>
          <p:cNvSpPr txBox="1"/>
          <p:nvPr/>
        </p:nvSpPr>
        <p:spPr>
          <a:xfrm rot="10800000">
            <a:off x="8281852" y="3677208"/>
            <a:ext cx="699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“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7244D-32FE-47BC-A00B-0C9DC51E59EA}"/>
              </a:ext>
            </a:extLst>
          </p:cNvPr>
          <p:cNvCxnSpPr>
            <a:cxnSpLocks/>
          </p:cNvCxnSpPr>
          <p:nvPr/>
        </p:nvCxnSpPr>
        <p:spPr>
          <a:xfrm>
            <a:off x="1706880" y="2149912"/>
            <a:ext cx="6574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C58C6-C627-F61C-A71C-F79DB82B7A3D}"/>
              </a:ext>
            </a:extLst>
          </p:cNvPr>
          <p:cNvCxnSpPr>
            <a:cxnSpLocks/>
          </p:cNvCxnSpPr>
          <p:nvPr/>
        </p:nvCxnSpPr>
        <p:spPr>
          <a:xfrm>
            <a:off x="1892842" y="4462038"/>
            <a:ext cx="6574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7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23E4-FF9C-29CE-775A-7BE966C5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59" y="0"/>
            <a:ext cx="10018713" cy="1752599"/>
          </a:xfrm>
        </p:spPr>
        <p:txBody>
          <a:bodyPr/>
          <a:lstStyle/>
          <a:p>
            <a:r>
              <a:rPr lang="en-US" dirty="0"/>
              <a:t>DMR Tier 3 (Trunked)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8A2DF-E81C-44E7-1329-9C90E9B1A2D4}"/>
              </a:ext>
            </a:extLst>
          </p:cNvPr>
          <p:cNvSpPr txBox="1"/>
          <p:nvPr/>
        </p:nvSpPr>
        <p:spPr>
          <a:xfrm>
            <a:off x="2242457" y="2149912"/>
            <a:ext cx="5965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Raleway"/>
              </a:rPr>
              <a:t>DMR Tier III covers </a:t>
            </a:r>
            <a:r>
              <a:rPr lang="en-US" b="0" i="0" dirty="0" err="1">
                <a:effectLst/>
                <a:latin typeface="Raleway"/>
              </a:rPr>
              <a:t>trunking</a:t>
            </a:r>
            <a:r>
              <a:rPr lang="en-US" b="0" i="0" dirty="0">
                <a:effectLst/>
                <a:latin typeface="Raleway"/>
              </a:rPr>
              <a:t> operation in frequency bands </a:t>
            </a:r>
            <a:r>
              <a:rPr lang="en-US" i="0" dirty="0">
                <a:effectLst/>
                <a:latin typeface="Raleway"/>
              </a:rPr>
              <a:t>66-960MHz</a:t>
            </a:r>
            <a:r>
              <a:rPr lang="en-US" b="0" i="0" dirty="0">
                <a:effectLst/>
                <a:latin typeface="Raleway"/>
              </a:rPr>
              <a:t>. The Tier III standard specifies two-slot TDMA in 12.5kHz channels. Tier III supports voice and short messaging handling similar to MPT-1327 with built-in 128 character status messaging and short messaging with up to 288 bits of data in a variety of formats. It also supports packet data service in a variety of formats, including support for IPv4 and IPv6.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1849E-507D-54BF-982A-D57BBAB4565B}"/>
              </a:ext>
            </a:extLst>
          </p:cNvPr>
          <p:cNvSpPr txBox="1"/>
          <p:nvPr/>
        </p:nvSpPr>
        <p:spPr>
          <a:xfrm>
            <a:off x="1193612" y="1365082"/>
            <a:ext cx="699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59332-A89C-B41C-94A1-56D4D4A9B2AC}"/>
              </a:ext>
            </a:extLst>
          </p:cNvPr>
          <p:cNvSpPr txBox="1"/>
          <p:nvPr/>
        </p:nvSpPr>
        <p:spPr>
          <a:xfrm rot="10800000">
            <a:off x="8611505" y="3799128"/>
            <a:ext cx="699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“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7244D-32FE-47BC-A00B-0C9DC51E59EA}"/>
              </a:ext>
            </a:extLst>
          </p:cNvPr>
          <p:cNvCxnSpPr>
            <a:cxnSpLocks/>
          </p:cNvCxnSpPr>
          <p:nvPr/>
        </p:nvCxnSpPr>
        <p:spPr>
          <a:xfrm>
            <a:off x="1706880" y="2149912"/>
            <a:ext cx="6574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C58C6-C627-F61C-A71C-F79DB82B7A3D}"/>
              </a:ext>
            </a:extLst>
          </p:cNvPr>
          <p:cNvCxnSpPr>
            <a:cxnSpLocks/>
          </p:cNvCxnSpPr>
          <p:nvPr/>
        </p:nvCxnSpPr>
        <p:spPr>
          <a:xfrm>
            <a:off x="2032179" y="4583958"/>
            <a:ext cx="6574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93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B681-34FE-531F-A9CB-E2CF36E8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2" y="0"/>
            <a:ext cx="10018713" cy="1752599"/>
          </a:xfrm>
        </p:spPr>
        <p:txBody>
          <a:bodyPr/>
          <a:lstStyle/>
          <a:p>
            <a:r>
              <a:rPr lang="en-US" dirty="0"/>
              <a:t>DMR Tiers Compared	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14F2F0-47DD-9349-C16D-17E2CC390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46587"/>
              </p:ext>
            </p:extLst>
          </p:nvPr>
        </p:nvGraphicFramePr>
        <p:xfrm>
          <a:off x="2820139" y="2075268"/>
          <a:ext cx="655172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7">
                  <a:extLst>
                    <a:ext uri="{9D8B030D-6E8A-4147-A177-3AD203B41FA5}">
                      <a16:colId xmlns:a16="http://schemas.microsoft.com/office/drawing/2014/main" val="1576197361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750472971"/>
                    </a:ext>
                  </a:extLst>
                </a:gridCol>
                <a:gridCol w="2183907">
                  <a:extLst>
                    <a:ext uri="{9D8B030D-6E8A-4147-A177-3AD203B41FA5}">
                      <a16:colId xmlns:a16="http://schemas.microsoft.com/office/drawing/2014/main" val="2700543980"/>
                    </a:ext>
                  </a:extLst>
                </a:gridCol>
              </a:tblGrid>
              <a:tr h="329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Tier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598"/>
                  </a:ext>
                </a:extLst>
              </a:tr>
              <a:tr h="329377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464042"/>
                  </a:ext>
                </a:extLst>
              </a:tr>
              <a:tr h="329377">
                <a:tc>
                  <a:txBody>
                    <a:bodyPr/>
                    <a:lstStyle/>
                    <a:p>
                      <a:r>
                        <a:rPr lang="en-US" dirty="0"/>
                        <a:t>Time Slots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621953"/>
                  </a:ext>
                </a:extLst>
              </a:tr>
              <a:tr h="1055810"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Kill</a:t>
                      </a:r>
                    </a:p>
                    <a:p>
                      <a:r>
                        <a:rPr lang="en-US" dirty="0"/>
                        <a:t>OTA Programming</a:t>
                      </a:r>
                    </a:p>
                    <a:p>
                      <a:r>
                        <a:rPr lang="en-US" dirty="0"/>
                        <a:t>Firmware Updates</a:t>
                      </a:r>
                    </a:p>
                    <a:p>
                      <a:r>
                        <a:rPr lang="en-US" dirty="0"/>
                        <a:t>Call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38791"/>
                  </a:ext>
                </a:extLst>
              </a:tr>
              <a:tr h="1543106">
                <a:tc>
                  <a:txBody>
                    <a:bodyPr/>
                    <a:lstStyle/>
                    <a:p>
                      <a:r>
                        <a:rPr lang="en-US" dirty="0"/>
                        <a:t>Call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Call</a:t>
                      </a:r>
                    </a:p>
                    <a:p>
                      <a:r>
                        <a:rPr lang="en-US" dirty="0"/>
                        <a:t>Group Call</a:t>
                      </a:r>
                    </a:p>
                    <a:p>
                      <a:r>
                        <a:rPr lang="en-US" dirty="0"/>
                        <a:t>All Call</a:t>
                      </a:r>
                    </a:p>
                    <a:p>
                      <a:r>
                        <a:rPr lang="en-US" dirty="0"/>
                        <a:t>Broadcast</a:t>
                      </a:r>
                    </a:p>
                    <a:p>
                      <a:r>
                        <a:rPr lang="en-US" dirty="0"/>
                        <a:t>Talking Party ID</a:t>
                      </a:r>
                    </a:p>
                    <a:p>
                      <a:r>
                        <a:rPr lang="en-US" dirty="0"/>
                        <a:t>Late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Priority Call</a:t>
                      </a:r>
                    </a:p>
                    <a:p>
                      <a:r>
                        <a:rPr lang="en-US" dirty="0"/>
                        <a:t>Emergency Call</a:t>
                      </a:r>
                    </a:p>
                    <a:p>
                      <a:r>
                        <a:rPr lang="en-US" dirty="0"/>
                        <a:t>Call Queuing</a:t>
                      </a:r>
                    </a:p>
                    <a:p>
                      <a:r>
                        <a:rPr lang="en-US" dirty="0"/>
                        <a:t>PSTN/PABX Routing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3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808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D66E-E757-B60A-4871-FB92125C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Analog FM Channel Anatomy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263E8D-9FE8-3962-F6FC-3EC11585A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497280"/>
            <a:ext cx="10018713" cy="3124201"/>
          </a:xfrm>
        </p:spPr>
        <p:txBody>
          <a:bodyPr/>
          <a:lstStyle/>
          <a:p>
            <a:r>
              <a:rPr lang="en-US" dirty="0"/>
              <a:t>Analog 25 kHz Channel Spacing</a:t>
            </a:r>
          </a:p>
          <a:p>
            <a:pPr lvl="1"/>
            <a:r>
              <a:rPr lang="en-US" dirty="0"/>
              <a:t>Two adjacent Wide FM Channels</a:t>
            </a:r>
          </a:p>
          <a:p>
            <a:pPr lvl="1"/>
            <a:r>
              <a:rPr lang="en-US" dirty="0"/>
              <a:t>15 kHz guard channel to prevent interference</a:t>
            </a:r>
          </a:p>
        </p:txBody>
      </p:sp>
      <p:pic>
        <p:nvPicPr>
          <p:cNvPr id="10" name="Content Placeholder 4" descr="A diagram of 25 kHz Analog Repeater spacing indicating 25 kHz center-to-center of adjacent channel, with 15 kHz guard spacing.">
            <a:extLst>
              <a:ext uri="{FF2B5EF4-FFF2-40B4-BE49-F238E27FC236}">
                <a16:creationId xmlns:a16="http://schemas.microsoft.com/office/drawing/2014/main" id="{2106B0B2-C80F-0C25-00DF-FC71B6CC1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98" y="2497280"/>
            <a:ext cx="3419810" cy="39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5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C541-A508-905E-66D3-0F074894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DMR Channel Anatomy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11D755-77B3-F264-0DDD-207A1C7A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35468"/>
            <a:ext cx="3686779" cy="3807373"/>
          </a:xfrm>
        </p:spPr>
        <p:txBody>
          <a:bodyPr/>
          <a:lstStyle/>
          <a:p>
            <a:r>
              <a:rPr lang="en-US" dirty="0"/>
              <a:t>12.5 kHz width</a:t>
            </a:r>
          </a:p>
          <a:p>
            <a:r>
              <a:rPr lang="en-US" dirty="0"/>
              <a:t>Subdivided by </a:t>
            </a:r>
            <a:r>
              <a:rPr lang="en-US" b="1" dirty="0"/>
              <a:t>Time</a:t>
            </a:r>
            <a:r>
              <a:rPr lang="en-US" dirty="0"/>
              <a:t>, hence TDMA</a:t>
            </a:r>
          </a:p>
          <a:p>
            <a:r>
              <a:rPr lang="en-US" dirty="0"/>
              <a:t>Invisible to you!</a:t>
            </a:r>
          </a:p>
          <a:p>
            <a:r>
              <a:rPr lang="en-US" dirty="0"/>
              <a:t>Each Timeslot gets 30ms, your radio or the Repeater handles the keying/unkeying</a:t>
            </a:r>
          </a:p>
          <a:p>
            <a:endParaRPr lang="en-US" dirty="0"/>
          </a:p>
        </p:txBody>
      </p:sp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B362F7C-6720-CDE5-26EF-ED72B0E7C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92" y="2635468"/>
            <a:ext cx="8957029" cy="26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7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F62D-9A71-6B97-2915-F621AD1E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Mobile TDMA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C052-06C7-7240-EDD2-5653143E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3697290" cy="3124201"/>
          </a:xfrm>
        </p:spPr>
        <p:txBody>
          <a:bodyPr>
            <a:normAutofit fontScale="92500"/>
          </a:bodyPr>
          <a:lstStyle/>
          <a:p>
            <a:r>
              <a:rPr lang="en-US" dirty="0"/>
              <a:t>Time SYNC is embedded in the </a:t>
            </a:r>
            <a:r>
              <a:rPr lang="en-US" i="1" dirty="0"/>
              <a:t>center</a:t>
            </a:r>
            <a:r>
              <a:rPr lang="en-US" dirty="0"/>
              <a:t> of the payload</a:t>
            </a:r>
          </a:p>
          <a:p>
            <a:r>
              <a:rPr lang="en-US" dirty="0"/>
              <a:t>Entire TDMA Frame comprised of one TS 1, one TS 2 payload.</a:t>
            </a:r>
          </a:p>
          <a:p>
            <a:r>
              <a:rPr lang="en-US" dirty="0"/>
              <a:t>2.5 </a:t>
            </a:r>
            <a:r>
              <a:rPr lang="en-US" dirty="0" err="1"/>
              <a:t>ms</a:t>
            </a:r>
            <a:r>
              <a:rPr lang="en-US" dirty="0"/>
              <a:t> Guard timing to allow for power ramping, propagation delay</a:t>
            </a:r>
          </a:p>
        </p:txBody>
      </p:sp>
      <p:pic>
        <p:nvPicPr>
          <p:cNvPr id="5" name="Picture 4" descr="Mobile TDMA Frame showing Timeslot 1 payload, SYNC, payload in a 27.5 ms burst&#10;&#10;Then 2.5ms guard time, then Timeslot 2 payload, SYNC and payload in 27.5 ms">
            <a:extLst>
              <a:ext uri="{FF2B5EF4-FFF2-40B4-BE49-F238E27FC236}">
                <a16:creationId xmlns:a16="http://schemas.microsoft.com/office/drawing/2014/main" id="{7562F186-D1F5-F029-D66A-62237A13A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226" y="2962097"/>
            <a:ext cx="6077798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6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3177-88A8-0EC7-A13E-74F0521B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76200"/>
            <a:ext cx="10018713" cy="1752599"/>
          </a:xfrm>
        </p:spPr>
        <p:txBody>
          <a:bodyPr/>
          <a:lstStyle/>
          <a:p>
            <a:r>
              <a:rPr lang="en-US" dirty="0"/>
              <a:t>DMR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5E21F-BE05-9E3B-8A70-4088D7FF4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we </a:t>
            </a:r>
            <a:r>
              <a:rPr lang="en-US" b="1" dirty="0"/>
              <a:t>will</a:t>
            </a:r>
            <a:r>
              <a:rPr lang="en-US" dirty="0"/>
              <a:t> cover:</a:t>
            </a:r>
          </a:p>
          <a:p>
            <a:pPr lvl="1"/>
            <a:r>
              <a:rPr lang="en-US" dirty="0"/>
              <a:t>DMR Facts/Myths</a:t>
            </a:r>
          </a:p>
          <a:p>
            <a:pPr lvl="1"/>
            <a:r>
              <a:rPr lang="en-US" dirty="0"/>
              <a:t>Terminology</a:t>
            </a:r>
          </a:p>
          <a:p>
            <a:pPr lvl="1"/>
            <a:r>
              <a:rPr lang="en-US" dirty="0"/>
              <a:t>Brief History</a:t>
            </a:r>
          </a:p>
          <a:p>
            <a:pPr lvl="1"/>
            <a:r>
              <a:rPr lang="en-US" dirty="0"/>
              <a:t>Topical theory</a:t>
            </a:r>
          </a:p>
          <a:p>
            <a:pPr lvl="1"/>
            <a:r>
              <a:rPr lang="en-US" dirty="0"/>
              <a:t>How to get started</a:t>
            </a:r>
          </a:p>
          <a:p>
            <a:r>
              <a:rPr lang="en-US" dirty="0"/>
              <a:t>What we </a:t>
            </a:r>
            <a:r>
              <a:rPr lang="en-US" b="1" dirty="0"/>
              <a:t>will not</a:t>
            </a:r>
            <a:r>
              <a:rPr lang="en-US" dirty="0"/>
              <a:t> cover:</a:t>
            </a:r>
          </a:p>
          <a:p>
            <a:pPr lvl="1"/>
            <a:r>
              <a:rPr lang="en-US" dirty="0"/>
              <a:t>How to program </a:t>
            </a:r>
            <a:r>
              <a:rPr lang="en-US" i="1" dirty="0"/>
              <a:t>your</a:t>
            </a:r>
            <a:r>
              <a:rPr lang="en-US" dirty="0"/>
              <a:t> radio</a:t>
            </a:r>
          </a:p>
          <a:p>
            <a:pPr lvl="1"/>
            <a:r>
              <a:rPr lang="en-US" dirty="0"/>
              <a:t>Commercial (Trunked) System(s)</a:t>
            </a:r>
          </a:p>
        </p:txBody>
      </p:sp>
    </p:spTree>
    <p:extLst>
      <p:ext uri="{BB962C8B-B14F-4D97-AF65-F5344CB8AC3E}">
        <p14:creationId xmlns:p14="http://schemas.microsoft.com/office/powerpoint/2010/main" val="3565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5F98-6944-7163-9EAA-FC441DAC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Repeater TDMA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A7E2-B912-E924-D2F2-4312866A5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3833924" cy="35971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Time SYNC still embedded in the center of payload</a:t>
            </a:r>
          </a:p>
          <a:p>
            <a:r>
              <a:rPr lang="en-US" dirty="0"/>
              <a:t>2.5 </a:t>
            </a:r>
            <a:r>
              <a:rPr lang="en-US" dirty="0" err="1"/>
              <a:t>ms</a:t>
            </a:r>
            <a:r>
              <a:rPr lang="en-US" dirty="0"/>
              <a:t> timing guard replaced by a CACH (</a:t>
            </a:r>
            <a:r>
              <a:rPr lang="en-US" i="1" dirty="0"/>
              <a:t>Common Announcement Channel</a:t>
            </a:r>
            <a:r>
              <a:rPr lang="en-US" dirty="0"/>
              <a:t>) burst</a:t>
            </a:r>
          </a:p>
          <a:p>
            <a:r>
              <a:rPr lang="en-US" dirty="0"/>
              <a:t>CACH used for TDMA Frame Numbering, Channel Access Indicator, low speed signaling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25D6F-1217-A262-4B9B-6A78823AF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19" y="3019255"/>
            <a:ext cx="5887272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21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632B-B42C-4645-4647-2A4B5988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10510"/>
            <a:ext cx="10018713" cy="1752599"/>
          </a:xfrm>
        </p:spPr>
        <p:txBody>
          <a:bodyPr/>
          <a:lstStyle/>
          <a:p>
            <a:r>
              <a:rPr lang="en-US" dirty="0"/>
              <a:t>DMR Channel vs. Analog Channel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B83566-4351-C901-5D9A-C4CB3F81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4927000" cy="3505201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b="1" dirty="0"/>
              <a:t>simultaneous</a:t>
            </a:r>
            <a:r>
              <a:rPr lang="en-US" dirty="0"/>
              <a:t> conversations in 12.5 kHz for DMR</a:t>
            </a:r>
          </a:p>
          <a:p>
            <a:r>
              <a:rPr lang="en-US" dirty="0"/>
              <a:t>Analog: One conversation, you’re going to get bonked!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514EE7-2D2E-1B09-1C58-83A60A03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8" y="2692954"/>
            <a:ext cx="4728834" cy="33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9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9572-0D7C-B16D-D074-0388ACC3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42041"/>
            <a:ext cx="10018713" cy="1752599"/>
          </a:xfrm>
        </p:spPr>
        <p:txBody>
          <a:bodyPr/>
          <a:lstStyle/>
          <a:p>
            <a:r>
              <a:rPr lang="en-US" dirty="0"/>
              <a:t>DMR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68E7-A2E1-915E-7AF3-C93BFB19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Networks link repeaters together!</a:t>
            </a:r>
          </a:p>
          <a:p>
            <a:r>
              <a:rPr lang="en-US" dirty="0"/>
              <a:t>Similar to IEEE 802.x LAN</a:t>
            </a:r>
          </a:p>
          <a:p>
            <a:r>
              <a:rPr lang="en-US" dirty="0"/>
              <a:t>Repeaters link to a C-Bridge, this is the “brains” and handles the routing of traffic to other repeaters based on Talk Group(s)</a:t>
            </a:r>
          </a:p>
        </p:txBody>
      </p:sp>
    </p:spTree>
    <p:extLst>
      <p:ext uri="{BB962C8B-B14F-4D97-AF65-F5344CB8AC3E}">
        <p14:creationId xmlns:p14="http://schemas.microsoft.com/office/powerpoint/2010/main" val="2268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FBD9-274F-36FE-FC3C-0E80FB17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DMR </a:t>
            </a:r>
            <a:r>
              <a:rPr lang="en-US" dirty="0" err="1"/>
              <a:t>Talkgroup</a:t>
            </a:r>
            <a:r>
              <a:rPr lang="en-US" dirty="0"/>
              <a:t> Anatomy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E67DE8-E598-9353-9BB9-8B8884C41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713356" y="2666999"/>
            <a:ext cx="4863113" cy="36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00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device&#10;&#10;Description automatically generated">
            <a:extLst>
              <a:ext uri="{FF2B5EF4-FFF2-40B4-BE49-F238E27FC236}">
                <a16:creationId xmlns:a16="http://schemas.microsoft.com/office/drawing/2014/main" id="{B16F531C-2425-DC2A-EAB7-0E480DA9F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48" y="197069"/>
            <a:ext cx="6196128" cy="6463862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B13460-48EF-1240-060A-8E72C918D47C}"/>
              </a:ext>
            </a:extLst>
          </p:cNvPr>
          <p:cNvCxnSpPr>
            <a:cxnSpLocks/>
          </p:cNvCxnSpPr>
          <p:nvPr/>
        </p:nvCxnSpPr>
        <p:spPr>
          <a:xfrm flipV="1">
            <a:off x="7793969" y="1366345"/>
            <a:ext cx="1000557" cy="14281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31FEA8-0C92-E9E5-5763-A2B2AD9493B3}"/>
              </a:ext>
            </a:extLst>
          </p:cNvPr>
          <p:cNvCxnSpPr>
            <a:cxnSpLocks/>
          </p:cNvCxnSpPr>
          <p:nvPr/>
        </p:nvCxnSpPr>
        <p:spPr>
          <a:xfrm flipV="1">
            <a:off x="5770179" y="3641834"/>
            <a:ext cx="106403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41176-8A17-3208-CA72-6EFA65CEAB1D}"/>
              </a:ext>
            </a:extLst>
          </p:cNvPr>
          <p:cNvCxnSpPr>
            <a:cxnSpLocks/>
          </p:cNvCxnSpPr>
          <p:nvPr/>
        </p:nvCxnSpPr>
        <p:spPr>
          <a:xfrm flipV="1">
            <a:off x="4193348" y="5328745"/>
            <a:ext cx="1072335" cy="6306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C82F43-9A3A-2821-4BC0-F8495602FA6D}"/>
              </a:ext>
            </a:extLst>
          </p:cNvPr>
          <p:cNvCxnSpPr>
            <a:cxnSpLocks/>
          </p:cNvCxnSpPr>
          <p:nvPr/>
        </p:nvCxnSpPr>
        <p:spPr>
          <a:xfrm>
            <a:off x="9364717" y="945931"/>
            <a:ext cx="388883" cy="504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280E17-3141-E943-2BC8-1B7922826E6F}"/>
              </a:ext>
            </a:extLst>
          </p:cNvPr>
          <p:cNvCxnSpPr>
            <a:cxnSpLocks/>
          </p:cNvCxnSpPr>
          <p:nvPr/>
        </p:nvCxnSpPr>
        <p:spPr>
          <a:xfrm>
            <a:off x="7848595" y="3694386"/>
            <a:ext cx="945931" cy="7199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004A64-9152-8E4A-8DAB-E991DCDD2BE2}"/>
              </a:ext>
            </a:extLst>
          </p:cNvPr>
          <p:cNvCxnSpPr>
            <a:cxnSpLocks/>
          </p:cNvCxnSpPr>
          <p:nvPr/>
        </p:nvCxnSpPr>
        <p:spPr>
          <a:xfrm>
            <a:off x="9280634" y="5065986"/>
            <a:ext cx="168166" cy="893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788308-9343-ED3D-FA46-8CC3A5F0AD64}"/>
              </a:ext>
            </a:extLst>
          </p:cNvPr>
          <p:cNvSpPr txBox="1"/>
          <p:nvPr/>
        </p:nvSpPr>
        <p:spPr>
          <a:xfrm>
            <a:off x="3195147" y="606446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W7GXJ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3C7F4-4AA8-693F-ADCA-33DA2AD29764}"/>
              </a:ext>
            </a:extLst>
          </p:cNvPr>
          <p:cNvSpPr txBox="1"/>
          <p:nvPr/>
        </p:nvSpPr>
        <p:spPr>
          <a:xfrm>
            <a:off x="9448800" y="59875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KB7FD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40F06-AE6B-38AA-A1B7-7BB95C21D251}"/>
              </a:ext>
            </a:extLst>
          </p:cNvPr>
          <p:cNvSpPr txBox="1"/>
          <p:nvPr/>
        </p:nvSpPr>
        <p:spPr>
          <a:xfrm>
            <a:off x="9906000" y="17387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W7GLG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CB926-05BA-E842-AAC7-9B4BA56789D8}"/>
              </a:ext>
            </a:extLst>
          </p:cNvPr>
          <p:cNvSpPr txBox="1"/>
          <p:nvPr/>
        </p:nvSpPr>
        <p:spPr>
          <a:xfrm>
            <a:off x="3110782" y="2274755"/>
            <a:ext cx="108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N7QME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B221EB-68A3-358E-1428-58ACF0E3E285}"/>
              </a:ext>
            </a:extLst>
          </p:cNvPr>
          <p:cNvSpPr txBox="1"/>
          <p:nvPr/>
        </p:nvSpPr>
        <p:spPr>
          <a:xfrm>
            <a:off x="7630510" y="945931"/>
            <a:ext cx="8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KI7FK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1AA644-A3EB-4708-AD01-3959B3342955}"/>
              </a:ext>
            </a:extLst>
          </p:cNvPr>
          <p:cNvSpPr txBox="1"/>
          <p:nvPr/>
        </p:nvSpPr>
        <p:spPr>
          <a:xfrm>
            <a:off x="2750943" y="4414345"/>
            <a:ext cx="11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KD6PLU</a:t>
            </a:r>
          </a:p>
        </p:txBody>
      </p:sp>
    </p:spTree>
    <p:extLst>
      <p:ext uri="{BB962C8B-B14F-4D97-AF65-F5344CB8AC3E}">
        <p14:creationId xmlns:p14="http://schemas.microsoft.com/office/powerpoint/2010/main" val="18939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device&#10;&#10;Description automatically generated">
            <a:extLst>
              <a:ext uri="{FF2B5EF4-FFF2-40B4-BE49-F238E27FC236}">
                <a16:creationId xmlns:a16="http://schemas.microsoft.com/office/drawing/2014/main" id="{B16F531C-2425-DC2A-EAB7-0E480DA9F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48" y="197069"/>
            <a:ext cx="6196128" cy="6463862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B13460-48EF-1240-060A-8E72C918D47C}"/>
              </a:ext>
            </a:extLst>
          </p:cNvPr>
          <p:cNvCxnSpPr>
            <a:cxnSpLocks/>
          </p:cNvCxnSpPr>
          <p:nvPr/>
        </p:nvCxnSpPr>
        <p:spPr>
          <a:xfrm flipH="1">
            <a:off x="7848595" y="1450428"/>
            <a:ext cx="945931" cy="13137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31FEA8-0C92-E9E5-5763-A2B2AD9493B3}"/>
              </a:ext>
            </a:extLst>
          </p:cNvPr>
          <p:cNvCxnSpPr>
            <a:cxnSpLocks/>
          </p:cNvCxnSpPr>
          <p:nvPr/>
        </p:nvCxnSpPr>
        <p:spPr>
          <a:xfrm flipH="1">
            <a:off x="5864772" y="3694386"/>
            <a:ext cx="903890" cy="10142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41176-8A17-3208-CA72-6EFA65CEAB1D}"/>
              </a:ext>
            </a:extLst>
          </p:cNvPr>
          <p:cNvCxnSpPr>
            <a:cxnSpLocks/>
          </p:cNvCxnSpPr>
          <p:nvPr/>
        </p:nvCxnSpPr>
        <p:spPr>
          <a:xfrm flipH="1">
            <a:off x="4193348" y="5444359"/>
            <a:ext cx="1019783" cy="5150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C82F43-9A3A-2821-4BC0-F8495602FA6D}"/>
              </a:ext>
            </a:extLst>
          </p:cNvPr>
          <p:cNvCxnSpPr>
            <a:cxnSpLocks/>
          </p:cNvCxnSpPr>
          <p:nvPr/>
        </p:nvCxnSpPr>
        <p:spPr>
          <a:xfrm flipH="1" flipV="1">
            <a:off x="9280634" y="935421"/>
            <a:ext cx="451945" cy="5150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280E17-3141-E943-2BC8-1B7922826E6F}"/>
              </a:ext>
            </a:extLst>
          </p:cNvPr>
          <p:cNvCxnSpPr>
            <a:cxnSpLocks/>
          </p:cNvCxnSpPr>
          <p:nvPr/>
        </p:nvCxnSpPr>
        <p:spPr>
          <a:xfrm>
            <a:off x="7848595" y="3694386"/>
            <a:ext cx="945931" cy="7199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004A64-9152-8E4A-8DAB-E991DCDD2BE2}"/>
              </a:ext>
            </a:extLst>
          </p:cNvPr>
          <p:cNvCxnSpPr>
            <a:cxnSpLocks/>
          </p:cNvCxnSpPr>
          <p:nvPr/>
        </p:nvCxnSpPr>
        <p:spPr>
          <a:xfrm>
            <a:off x="9280634" y="5065986"/>
            <a:ext cx="168166" cy="893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788308-9343-ED3D-FA46-8CC3A5F0AD64}"/>
              </a:ext>
            </a:extLst>
          </p:cNvPr>
          <p:cNvSpPr txBox="1"/>
          <p:nvPr/>
        </p:nvSpPr>
        <p:spPr>
          <a:xfrm>
            <a:off x="3195147" y="606446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W7GXJ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3C7F4-4AA8-693F-ADCA-33DA2AD29764}"/>
              </a:ext>
            </a:extLst>
          </p:cNvPr>
          <p:cNvSpPr txBox="1"/>
          <p:nvPr/>
        </p:nvSpPr>
        <p:spPr>
          <a:xfrm>
            <a:off x="9448800" y="59875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KB7FD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40F06-AE6B-38AA-A1B7-7BB95C21D251}"/>
              </a:ext>
            </a:extLst>
          </p:cNvPr>
          <p:cNvSpPr txBox="1"/>
          <p:nvPr/>
        </p:nvSpPr>
        <p:spPr>
          <a:xfrm>
            <a:off x="9906000" y="17387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W7GLG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CB926-05BA-E842-AAC7-9B4BA56789D8}"/>
              </a:ext>
            </a:extLst>
          </p:cNvPr>
          <p:cNvSpPr txBox="1"/>
          <p:nvPr/>
        </p:nvSpPr>
        <p:spPr>
          <a:xfrm>
            <a:off x="3110782" y="2274755"/>
            <a:ext cx="108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N7QME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6E5AB3-D5B3-9686-59B9-877F8990A537}"/>
              </a:ext>
            </a:extLst>
          </p:cNvPr>
          <p:cNvSpPr txBox="1"/>
          <p:nvPr/>
        </p:nvSpPr>
        <p:spPr>
          <a:xfrm>
            <a:off x="2750943" y="4414345"/>
            <a:ext cx="11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KD6PLU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437F61-DBBE-FD25-EE87-34CD58362AA9}"/>
              </a:ext>
            </a:extLst>
          </p:cNvPr>
          <p:cNvSpPr txBox="1"/>
          <p:nvPr/>
        </p:nvSpPr>
        <p:spPr>
          <a:xfrm>
            <a:off x="7630510" y="945931"/>
            <a:ext cx="8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KI7FK</a:t>
            </a:r>
          </a:p>
        </p:txBody>
      </p:sp>
    </p:spTree>
    <p:extLst>
      <p:ext uri="{BB962C8B-B14F-4D97-AF65-F5344CB8AC3E}">
        <p14:creationId xmlns:p14="http://schemas.microsoft.com/office/powerpoint/2010/main" val="3782990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device&#10;&#10;Description automatically generated">
            <a:extLst>
              <a:ext uri="{FF2B5EF4-FFF2-40B4-BE49-F238E27FC236}">
                <a16:creationId xmlns:a16="http://schemas.microsoft.com/office/drawing/2014/main" id="{B16F531C-2425-DC2A-EAB7-0E480DA9F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48" y="197069"/>
            <a:ext cx="6196128" cy="6463862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B13460-48EF-1240-060A-8E72C918D47C}"/>
              </a:ext>
            </a:extLst>
          </p:cNvPr>
          <p:cNvCxnSpPr>
            <a:cxnSpLocks/>
          </p:cNvCxnSpPr>
          <p:nvPr/>
        </p:nvCxnSpPr>
        <p:spPr>
          <a:xfrm flipH="1">
            <a:off x="7848595" y="1450428"/>
            <a:ext cx="945931" cy="13137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31FEA8-0C92-E9E5-5763-A2B2AD9493B3}"/>
              </a:ext>
            </a:extLst>
          </p:cNvPr>
          <p:cNvCxnSpPr>
            <a:cxnSpLocks/>
          </p:cNvCxnSpPr>
          <p:nvPr/>
        </p:nvCxnSpPr>
        <p:spPr>
          <a:xfrm flipH="1">
            <a:off x="5864772" y="3694386"/>
            <a:ext cx="903890" cy="10142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41176-8A17-3208-CA72-6EFA65CEAB1D}"/>
              </a:ext>
            </a:extLst>
          </p:cNvPr>
          <p:cNvCxnSpPr>
            <a:cxnSpLocks/>
          </p:cNvCxnSpPr>
          <p:nvPr/>
        </p:nvCxnSpPr>
        <p:spPr>
          <a:xfrm flipH="1">
            <a:off x="4193348" y="5444359"/>
            <a:ext cx="1019783" cy="5150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C82F43-9A3A-2821-4BC0-F8495602FA6D}"/>
              </a:ext>
            </a:extLst>
          </p:cNvPr>
          <p:cNvCxnSpPr>
            <a:cxnSpLocks/>
          </p:cNvCxnSpPr>
          <p:nvPr/>
        </p:nvCxnSpPr>
        <p:spPr>
          <a:xfrm flipH="1" flipV="1">
            <a:off x="9280634" y="935421"/>
            <a:ext cx="451945" cy="5150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280E17-3141-E943-2BC8-1B7922826E6F}"/>
              </a:ext>
            </a:extLst>
          </p:cNvPr>
          <p:cNvCxnSpPr>
            <a:cxnSpLocks/>
          </p:cNvCxnSpPr>
          <p:nvPr/>
        </p:nvCxnSpPr>
        <p:spPr>
          <a:xfrm>
            <a:off x="7848595" y="3694386"/>
            <a:ext cx="945931" cy="7199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004A64-9152-8E4A-8DAB-E991DCDD2BE2}"/>
              </a:ext>
            </a:extLst>
          </p:cNvPr>
          <p:cNvCxnSpPr>
            <a:cxnSpLocks/>
          </p:cNvCxnSpPr>
          <p:nvPr/>
        </p:nvCxnSpPr>
        <p:spPr>
          <a:xfrm>
            <a:off x="9280634" y="5065986"/>
            <a:ext cx="168166" cy="893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788308-9343-ED3D-FA46-8CC3A5F0AD64}"/>
              </a:ext>
            </a:extLst>
          </p:cNvPr>
          <p:cNvSpPr txBox="1"/>
          <p:nvPr/>
        </p:nvSpPr>
        <p:spPr>
          <a:xfrm>
            <a:off x="3195147" y="606446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W7GXJ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3C7F4-4AA8-693F-ADCA-33DA2AD29764}"/>
              </a:ext>
            </a:extLst>
          </p:cNvPr>
          <p:cNvSpPr txBox="1"/>
          <p:nvPr/>
        </p:nvSpPr>
        <p:spPr>
          <a:xfrm>
            <a:off x="9448800" y="59875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KB7FD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40F06-AE6B-38AA-A1B7-7BB95C21D251}"/>
              </a:ext>
            </a:extLst>
          </p:cNvPr>
          <p:cNvSpPr txBox="1"/>
          <p:nvPr/>
        </p:nvSpPr>
        <p:spPr>
          <a:xfrm>
            <a:off x="9906000" y="17387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W7GLG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CB926-05BA-E842-AAC7-9B4BA56789D8}"/>
              </a:ext>
            </a:extLst>
          </p:cNvPr>
          <p:cNvSpPr txBox="1"/>
          <p:nvPr/>
        </p:nvSpPr>
        <p:spPr>
          <a:xfrm>
            <a:off x="3110782" y="2274755"/>
            <a:ext cx="108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N7QME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D54535-A5B8-5CE1-1C82-7D628C451814}"/>
              </a:ext>
            </a:extLst>
          </p:cNvPr>
          <p:cNvCxnSpPr>
            <a:cxnSpLocks/>
          </p:cNvCxnSpPr>
          <p:nvPr/>
        </p:nvCxnSpPr>
        <p:spPr>
          <a:xfrm flipV="1">
            <a:off x="4343406" y="1573190"/>
            <a:ext cx="132558" cy="53413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B34888-088D-4651-89EC-A3125998E6C2}"/>
              </a:ext>
            </a:extLst>
          </p:cNvPr>
          <p:cNvCxnSpPr>
            <a:cxnSpLocks/>
          </p:cNvCxnSpPr>
          <p:nvPr/>
        </p:nvCxnSpPr>
        <p:spPr>
          <a:xfrm>
            <a:off x="5405751" y="1573190"/>
            <a:ext cx="1121173" cy="119103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27A5CA-38EA-87D7-6611-A25603D746F9}"/>
              </a:ext>
            </a:extLst>
          </p:cNvPr>
          <p:cNvCxnSpPr>
            <a:cxnSpLocks/>
          </p:cNvCxnSpPr>
          <p:nvPr/>
        </p:nvCxnSpPr>
        <p:spPr>
          <a:xfrm flipV="1">
            <a:off x="7848595" y="1447800"/>
            <a:ext cx="1187139" cy="164224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D4030E1-AD39-53F6-C67A-69A7AA17D174}"/>
              </a:ext>
            </a:extLst>
          </p:cNvPr>
          <p:cNvCxnSpPr>
            <a:cxnSpLocks/>
          </p:cNvCxnSpPr>
          <p:nvPr/>
        </p:nvCxnSpPr>
        <p:spPr>
          <a:xfrm flipH="1">
            <a:off x="8321560" y="565744"/>
            <a:ext cx="377194" cy="49004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709BE0D-D73D-8D66-33ED-678D62BB9F2C}"/>
              </a:ext>
            </a:extLst>
          </p:cNvPr>
          <p:cNvCxnSpPr>
            <a:cxnSpLocks/>
          </p:cNvCxnSpPr>
          <p:nvPr/>
        </p:nvCxnSpPr>
        <p:spPr>
          <a:xfrm flipH="1">
            <a:off x="5527993" y="3563007"/>
            <a:ext cx="989805" cy="114562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E9CE76-D623-0509-920E-31E4FA22ED53}"/>
              </a:ext>
            </a:extLst>
          </p:cNvPr>
          <p:cNvCxnSpPr>
            <a:cxnSpLocks/>
          </p:cNvCxnSpPr>
          <p:nvPr/>
        </p:nvCxnSpPr>
        <p:spPr>
          <a:xfrm flipH="1" flipV="1">
            <a:off x="4109547" y="4508938"/>
            <a:ext cx="1081667" cy="18561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40B3428-AA84-A83F-D62D-62EC060867A0}"/>
              </a:ext>
            </a:extLst>
          </p:cNvPr>
          <p:cNvSpPr txBox="1"/>
          <p:nvPr/>
        </p:nvSpPr>
        <p:spPr>
          <a:xfrm>
            <a:off x="2750943" y="4414345"/>
            <a:ext cx="11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KD6PLU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BA778D-2297-2E6C-57E4-F2339A582F7F}"/>
              </a:ext>
            </a:extLst>
          </p:cNvPr>
          <p:cNvSpPr txBox="1"/>
          <p:nvPr/>
        </p:nvSpPr>
        <p:spPr>
          <a:xfrm>
            <a:off x="7630510" y="945931"/>
            <a:ext cx="8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KI7FK</a:t>
            </a:r>
          </a:p>
        </p:txBody>
      </p:sp>
    </p:spTree>
    <p:extLst>
      <p:ext uri="{BB962C8B-B14F-4D97-AF65-F5344CB8AC3E}">
        <p14:creationId xmlns:p14="http://schemas.microsoft.com/office/powerpoint/2010/main" val="1007155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icons&#10;&#10;Description automatically generated">
            <a:extLst>
              <a:ext uri="{FF2B5EF4-FFF2-40B4-BE49-F238E27FC236}">
                <a16:creationId xmlns:a16="http://schemas.microsoft.com/office/drawing/2014/main" id="{A1389F80-A7DB-0D6B-70C6-3541E76B5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3" y="-23664"/>
            <a:ext cx="9178267" cy="68816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788308-9343-ED3D-FA46-8CC3A5F0AD64}"/>
              </a:ext>
            </a:extLst>
          </p:cNvPr>
          <p:cNvSpPr txBox="1"/>
          <p:nvPr/>
        </p:nvSpPr>
        <p:spPr>
          <a:xfrm>
            <a:off x="3044955" y="60739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W7GXJ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3C7F4-4AA8-693F-ADCA-33DA2AD29764}"/>
              </a:ext>
            </a:extLst>
          </p:cNvPr>
          <p:cNvSpPr txBox="1"/>
          <p:nvPr/>
        </p:nvSpPr>
        <p:spPr>
          <a:xfrm>
            <a:off x="9543394" y="59875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KB7FD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40F06-AE6B-38AA-A1B7-7BB95C21D251}"/>
              </a:ext>
            </a:extLst>
          </p:cNvPr>
          <p:cNvSpPr txBox="1"/>
          <p:nvPr/>
        </p:nvSpPr>
        <p:spPr>
          <a:xfrm>
            <a:off x="10000594" y="15810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W7GLG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CB926-05BA-E842-AAC7-9B4BA56789D8}"/>
              </a:ext>
            </a:extLst>
          </p:cNvPr>
          <p:cNvSpPr txBox="1"/>
          <p:nvPr/>
        </p:nvSpPr>
        <p:spPr>
          <a:xfrm>
            <a:off x="3121292" y="2040919"/>
            <a:ext cx="108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N7QME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0B3428-AA84-A83F-D62D-62EC060867A0}"/>
              </a:ext>
            </a:extLst>
          </p:cNvPr>
          <p:cNvSpPr txBox="1"/>
          <p:nvPr/>
        </p:nvSpPr>
        <p:spPr>
          <a:xfrm>
            <a:off x="2640866" y="4381711"/>
            <a:ext cx="11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KD6PLU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BA778D-2297-2E6C-57E4-F2339A582F7F}"/>
              </a:ext>
            </a:extLst>
          </p:cNvPr>
          <p:cNvSpPr txBox="1"/>
          <p:nvPr/>
        </p:nvSpPr>
        <p:spPr>
          <a:xfrm>
            <a:off x="7630510" y="945931"/>
            <a:ext cx="8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KI7FK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D86A99-97EC-B7BE-5AAB-0AF960566D1E}"/>
              </a:ext>
            </a:extLst>
          </p:cNvPr>
          <p:cNvSpPr txBox="1"/>
          <p:nvPr/>
        </p:nvSpPr>
        <p:spPr>
          <a:xfrm>
            <a:off x="1671145" y="3205655"/>
            <a:ext cx="12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KC7BD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B3A5EB-E2AB-8DA2-AC5C-952C41AB5D4C}"/>
              </a:ext>
            </a:extLst>
          </p:cNvPr>
          <p:cNvSpPr txBox="1"/>
          <p:nvPr/>
        </p:nvSpPr>
        <p:spPr>
          <a:xfrm>
            <a:off x="10807370" y="4381711"/>
            <a:ext cx="126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K7PSY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919618-5696-1415-9934-1AEF86359005}"/>
              </a:ext>
            </a:extLst>
          </p:cNvPr>
          <p:cNvCxnSpPr>
            <a:cxnSpLocks/>
          </p:cNvCxnSpPr>
          <p:nvPr/>
        </p:nvCxnSpPr>
        <p:spPr>
          <a:xfrm>
            <a:off x="9543394" y="5150069"/>
            <a:ext cx="199696" cy="8374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A57E95-AECC-856F-533B-633CD8C15EFB}"/>
              </a:ext>
            </a:extLst>
          </p:cNvPr>
          <p:cNvCxnSpPr>
            <a:cxnSpLocks/>
          </p:cNvCxnSpPr>
          <p:nvPr/>
        </p:nvCxnSpPr>
        <p:spPr>
          <a:xfrm>
            <a:off x="8053551" y="3574987"/>
            <a:ext cx="969581" cy="6766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9A14B4-F5CF-E940-EE16-369AA74AAEBA}"/>
              </a:ext>
            </a:extLst>
          </p:cNvPr>
          <p:cNvCxnSpPr>
            <a:cxnSpLocks/>
          </p:cNvCxnSpPr>
          <p:nvPr/>
        </p:nvCxnSpPr>
        <p:spPr>
          <a:xfrm flipV="1">
            <a:off x="5812221" y="3752193"/>
            <a:ext cx="893379" cy="998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090BD2-50A8-0F24-09B4-081CD0AC1B5E}"/>
              </a:ext>
            </a:extLst>
          </p:cNvPr>
          <p:cNvCxnSpPr>
            <a:cxnSpLocks/>
          </p:cNvCxnSpPr>
          <p:nvPr/>
        </p:nvCxnSpPr>
        <p:spPr>
          <a:xfrm flipV="1">
            <a:off x="3959355" y="5472710"/>
            <a:ext cx="1155451" cy="6012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2BD392-42D6-7B96-FC39-98D5D99F191A}"/>
              </a:ext>
            </a:extLst>
          </p:cNvPr>
          <p:cNvCxnSpPr>
            <a:cxnSpLocks/>
          </p:cNvCxnSpPr>
          <p:nvPr/>
        </p:nvCxnSpPr>
        <p:spPr>
          <a:xfrm flipV="1">
            <a:off x="7956331" y="1130597"/>
            <a:ext cx="1066801" cy="14850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8F57476-AEF2-190F-696C-1E5348A0AA18}"/>
              </a:ext>
            </a:extLst>
          </p:cNvPr>
          <p:cNvCxnSpPr>
            <a:cxnSpLocks/>
          </p:cNvCxnSpPr>
          <p:nvPr/>
        </p:nvCxnSpPr>
        <p:spPr>
          <a:xfrm>
            <a:off x="9543394" y="737037"/>
            <a:ext cx="583324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icons&#10;&#10;Description automatically generated">
            <a:extLst>
              <a:ext uri="{FF2B5EF4-FFF2-40B4-BE49-F238E27FC236}">
                <a16:creationId xmlns:a16="http://schemas.microsoft.com/office/drawing/2014/main" id="{A1389F80-A7DB-0D6B-70C6-3541E76B5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3" y="-23664"/>
            <a:ext cx="9178267" cy="68816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788308-9343-ED3D-FA46-8CC3A5F0AD64}"/>
              </a:ext>
            </a:extLst>
          </p:cNvPr>
          <p:cNvSpPr txBox="1"/>
          <p:nvPr/>
        </p:nvSpPr>
        <p:spPr>
          <a:xfrm>
            <a:off x="3044955" y="60739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W7GXJ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3C7F4-4AA8-693F-ADCA-33DA2AD29764}"/>
              </a:ext>
            </a:extLst>
          </p:cNvPr>
          <p:cNvSpPr txBox="1"/>
          <p:nvPr/>
        </p:nvSpPr>
        <p:spPr>
          <a:xfrm>
            <a:off x="9543394" y="59875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KB7FD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40F06-AE6B-38AA-A1B7-7BB95C21D251}"/>
              </a:ext>
            </a:extLst>
          </p:cNvPr>
          <p:cNvSpPr txBox="1"/>
          <p:nvPr/>
        </p:nvSpPr>
        <p:spPr>
          <a:xfrm>
            <a:off x="10000594" y="15810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W7GLG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CB926-05BA-E842-AAC7-9B4BA56789D8}"/>
              </a:ext>
            </a:extLst>
          </p:cNvPr>
          <p:cNvSpPr txBox="1"/>
          <p:nvPr/>
        </p:nvSpPr>
        <p:spPr>
          <a:xfrm>
            <a:off x="3121292" y="2040919"/>
            <a:ext cx="108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N7QME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0B3428-AA84-A83F-D62D-62EC060867A0}"/>
              </a:ext>
            </a:extLst>
          </p:cNvPr>
          <p:cNvSpPr txBox="1"/>
          <p:nvPr/>
        </p:nvSpPr>
        <p:spPr>
          <a:xfrm>
            <a:off x="2640866" y="4381711"/>
            <a:ext cx="11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KD6PLU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BA778D-2297-2E6C-57E4-F2339A582F7F}"/>
              </a:ext>
            </a:extLst>
          </p:cNvPr>
          <p:cNvSpPr txBox="1"/>
          <p:nvPr/>
        </p:nvSpPr>
        <p:spPr>
          <a:xfrm>
            <a:off x="7630510" y="945931"/>
            <a:ext cx="8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KI7FK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D86A99-97EC-B7BE-5AAB-0AF960566D1E}"/>
              </a:ext>
            </a:extLst>
          </p:cNvPr>
          <p:cNvSpPr txBox="1"/>
          <p:nvPr/>
        </p:nvSpPr>
        <p:spPr>
          <a:xfrm>
            <a:off x="1671145" y="3205655"/>
            <a:ext cx="12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KC7BD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B3A5EB-E2AB-8DA2-AC5C-952C41AB5D4C}"/>
              </a:ext>
            </a:extLst>
          </p:cNvPr>
          <p:cNvSpPr txBox="1"/>
          <p:nvPr/>
        </p:nvSpPr>
        <p:spPr>
          <a:xfrm>
            <a:off x="10807370" y="4381711"/>
            <a:ext cx="126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K7PSY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919618-5696-1415-9934-1AEF86359005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5118538"/>
            <a:ext cx="94594" cy="7800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A57E95-AECC-856F-533B-633CD8C15EFB}"/>
              </a:ext>
            </a:extLst>
          </p:cNvPr>
          <p:cNvCxnSpPr>
            <a:cxnSpLocks/>
          </p:cNvCxnSpPr>
          <p:nvPr/>
        </p:nvCxnSpPr>
        <p:spPr>
          <a:xfrm flipH="1" flipV="1">
            <a:off x="7956331" y="3574987"/>
            <a:ext cx="1140373" cy="6340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9A14B4-F5CF-E940-EE16-369AA74AAEBA}"/>
              </a:ext>
            </a:extLst>
          </p:cNvPr>
          <p:cNvCxnSpPr>
            <a:cxnSpLocks/>
          </p:cNvCxnSpPr>
          <p:nvPr/>
        </p:nvCxnSpPr>
        <p:spPr>
          <a:xfrm flipH="1">
            <a:off x="5864772" y="3892033"/>
            <a:ext cx="637244" cy="853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090BD2-50A8-0F24-09B4-081CD0AC1B5E}"/>
              </a:ext>
            </a:extLst>
          </p:cNvPr>
          <p:cNvCxnSpPr>
            <a:cxnSpLocks/>
          </p:cNvCxnSpPr>
          <p:nvPr/>
        </p:nvCxnSpPr>
        <p:spPr>
          <a:xfrm flipH="1">
            <a:off x="3982734" y="5481674"/>
            <a:ext cx="1132072" cy="6636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2BD392-42D6-7B96-FC39-98D5D99F191A}"/>
              </a:ext>
            </a:extLst>
          </p:cNvPr>
          <p:cNvCxnSpPr>
            <a:cxnSpLocks/>
          </p:cNvCxnSpPr>
          <p:nvPr/>
        </p:nvCxnSpPr>
        <p:spPr>
          <a:xfrm flipV="1">
            <a:off x="7956331" y="1130597"/>
            <a:ext cx="1066801" cy="14850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8F57476-AEF2-190F-696C-1E5348A0AA18}"/>
              </a:ext>
            </a:extLst>
          </p:cNvPr>
          <p:cNvCxnSpPr>
            <a:cxnSpLocks/>
          </p:cNvCxnSpPr>
          <p:nvPr/>
        </p:nvCxnSpPr>
        <p:spPr>
          <a:xfrm>
            <a:off x="9543394" y="737037"/>
            <a:ext cx="583324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786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icons&#10;&#10;Description automatically generated">
            <a:extLst>
              <a:ext uri="{FF2B5EF4-FFF2-40B4-BE49-F238E27FC236}">
                <a16:creationId xmlns:a16="http://schemas.microsoft.com/office/drawing/2014/main" id="{A1389F80-A7DB-0D6B-70C6-3541E76B5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3" y="-23664"/>
            <a:ext cx="9178267" cy="68816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788308-9343-ED3D-FA46-8CC3A5F0AD64}"/>
              </a:ext>
            </a:extLst>
          </p:cNvPr>
          <p:cNvSpPr txBox="1"/>
          <p:nvPr/>
        </p:nvSpPr>
        <p:spPr>
          <a:xfrm>
            <a:off x="3044955" y="60739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W7GXJ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3C7F4-4AA8-693F-ADCA-33DA2AD29764}"/>
              </a:ext>
            </a:extLst>
          </p:cNvPr>
          <p:cNvSpPr txBox="1"/>
          <p:nvPr/>
        </p:nvSpPr>
        <p:spPr>
          <a:xfrm>
            <a:off x="9543394" y="59875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KB7FD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40F06-AE6B-38AA-A1B7-7BB95C21D251}"/>
              </a:ext>
            </a:extLst>
          </p:cNvPr>
          <p:cNvSpPr txBox="1"/>
          <p:nvPr/>
        </p:nvSpPr>
        <p:spPr>
          <a:xfrm>
            <a:off x="10000594" y="15810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W7GLG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CB926-05BA-E842-AAC7-9B4BA56789D8}"/>
              </a:ext>
            </a:extLst>
          </p:cNvPr>
          <p:cNvSpPr txBox="1"/>
          <p:nvPr/>
        </p:nvSpPr>
        <p:spPr>
          <a:xfrm>
            <a:off x="3121292" y="2040919"/>
            <a:ext cx="108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N7QME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0B3428-AA84-A83F-D62D-62EC060867A0}"/>
              </a:ext>
            </a:extLst>
          </p:cNvPr>
          <p:cNvSpPr txBox="1"/>
          <p:nvPr/>
        </p:nvSpPr>
        <p:spPr>
          <a:xfrm>
            <a:off x="2640866" y="4381711"/>
            <a:ext cx="11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KD6PLU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BA778D-2297-2E6C-57E4-F2339A582F7F}"/>
              </a:ext>
            </a:extLst>
          </p:cNvPr>
          <p:cNvSpPr txBox="1"/>
          <p:nvPr/>
        </p:nvSpPr>
        <p:spPr>
          <a:xfrm>
            <a:off x="7630510" y="945931"/>
            <a:ext cx="8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KI7FK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D86A99-97EC-B7BE-5AAB-0AF960566D1E}"/>
              </a:ext>
            </a:extLst>
          </p:cNvPr>
          <p:cNvSpPr txBox="1"/>
          <p:nvPr/>
        </p:nvSpPr>
        <p:spPr>
          <a:xfrm>
            <a:off x="1671145" y="3205655"/>
            <a:ext cx="12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KC7BD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B3A5EB-E2AB-8DA2-AC5C-952C41AB5D4C}"/>
              </a:ext>
            </a:extLst>
          </p:cNvPr>
          <p:cNvSpPr txBox="1"/>
          <p:nvPr/>
        </p:nvSpPr>
        <p:spPr>
          <a:xfrm>
            <a:off x="10807370" y="4381711"/>
            <a:ext cx="126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K7PSY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919618-5696-1415-9934-1AEF86359005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5118538"/>
            <a:ext cx="94594" cy="7800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A57E95-AECC-856F-533B-633CD8C15EFB}"/>
              </a:ext>
            </a:extLst>
          </p:cNvPr>
          <p:cNvCxnSpPr>
            <a:cxnSpLocks/>
          </p:cNvCxnSpPr>
          <p:nvPr/>
        </p:nvCxnSpPr>
        <p:spPr>
          <a:xfrm flipH="1" flipV="1">
            <a:off x="7956331" y="3574987"/>
            <a:ext cx="1140373" cy="6340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9A14B4-F5CF-E940-EE16-369AA74AAEBA}"/>
              </a:ext>
            </a:extLst>
          </p:cNvPr>
          <p:cNvCxnSpPr>
            <a:cxnSpLocks/>
          </p:cNvCxnSpPr>
          <p:nvPr/>
        </p:nvCxnSpPr>
        <p:spPr>
          <a:xfrm flipH="1">
            <a:off x="5864772" y="3892033"/>
            <a:ext cx="637244" cy="853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090BD2-50A8-0F24-09B4-081CD0AC1B5E}"/>
              </a:ext>
            </a:extLst>
          </p:cNvPr>
          <p:cNvCxnSpPr>
            <a:cxnSpLocks/>
          </p:cNvCxnSpPr>
          <p:nvPr/>
        </p:nvCxnSpPr>
        <p:spPr>
          <a:xfrm flipH="1">
            <a:off x="3982734" y="5481674"/>
            <a:ext cx="1132072" cy="6636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2BD392-42D6-7B96-FC39-98D5D99F191A}"/>
              </a:ext>
            </a:extLst>
          </p:cNvPr>
          <p:cNvCxnSpPr>
            <a:cxnSpLocks/>
          </p:cNvCxnSpPr>
          <p:nvPr/>
        </p:nvCxnSpPr>
        <p:spPr>
          <a:xfrm flipV="1">
            <a:off x="7956331" y="1130597"/>
            <a:ext cx="1066801" cy="14850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8F57476-AEF2-190F-696C-1E5348A0AA18}"/>
              </a:ext>
            </a:extLst>
          </p:cNvPr>
          <p:cNvCxnSpPr>
            <a:cxnSpLocks/>
          </p:cNvCxnSpPr>
          <p:nvPr/>
        </p:nvCxnSpPr>
        <p:spPr>
          <a:xfrm>
            <a:off x="9543394" y="737037"/>
            <a:ext cx="583324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8A7117-20A3-D257-C9DD-F26D98F547B2}"/>
              </a:ext>
            </a:extLst>
          </p:cNvPr>
          <p:cNvCxnSpPr>
            <a:cxnSpLocks/>
          </p:cNvCxnSpPr>
          <p:nvPr/>
        </p:nvCxnSpPr>
        <p:spPr>
          <a:xfrm>
            <a:off x="3991166" y="4541320"/>
            <a:ext cx="1211904" cy="22765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7B65338-3A63-1EB4-97B7-BA608D12B34E}"/>
              </a:ext>
            </a:extLst>
          </p:cNvPr>
          <p:cNvCxnSpPr>
            <a:cxnSpLocks/>
          </p:cNvCxnSpPr>
          <p:nvPr/>
        </p:nvCxnSpPr>
        <p:spPr>
          <a:xfrm flipV="1">
            <a:off x="5644601" y="3574987"/>
            <a:ext cx="735178" cy="96633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9C940CD-67C2-DA97-AFBA-15B7C0007BFC}"/>
              </a:ext>
            </a:extLst>
          </p:cNvPr>
          <p:cNvCxnSpPr>
            <a:cxnSpLocks/>
          </p:cNvCxnSpPr>
          <p:nvPr/>
        </p:nvCxnSpPr>
        <p:spPr>
          <a:xfrm flipH="1" flipV="1">
            <a:off x="5203070" y="1462407"/>
            <a:ext cx="1226076" cy="13388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9E5D110-5FB4-3BB8-F2FF-032EA9C71A4F}"/>
              </a:ext>
            </a:extLst>
          </p:cNvPr>
          <p:cNvCxnSpPr>
            <a:cxnSpLocks/>
          </p:cNvCxnSpPr>
          <p:nvPr/>
        </p:nvCxnSpPr>
        <p:spPr>
          <a:xfrm flipH="1">
            <a:off x="3991166" y="1513827"/>
            <a:ext cx="244504" cy="49258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398AE21-C688-99C9-6953-DE2DFF28EEC4}"/>
              </a:ext>
            </a:extLst>
          </p:cNvPr>
          <p:cNvCxnSpPr>
            <a:cxnSpLocks/>
          </p:cNvCxnSpPr>
          <p:nvPr/>
        </p:nvCxnSpPr>
        <p:spPr>
          <a:xfrm flipV="1">
            <a:off x="8118343" y="1332286"/>
            <a:ext cx="1036168" cy="141726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985D808-97C4-6830-599A-28A6B52296FB}"/>
              </a:ext>
            </a:extLst>
          </p:cNvPr>
          <p:cNvCxnSpPr>
            <a:cxnSpLocks/>
          </p:cNvCxnSpPr>
          <p:nvPr/>
        </p:nvCxnSpPr>
        <p:spPr>
          <a:xfrm flipH="1">
            <a:off x="8282152" y="506851"/>
            <a:ext cx="441434" cy="419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0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E8401-35AA-D3DE-807A-38105B05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DMR Facts and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C392-1A7C-E3CF-77EF-5D79967D7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“It’s Hard”/Steep Learning Curve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not “real” radio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“It’s expensive to get started”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Requires the Internet to function</a:t>
            </a:r>
          </a:p>
        </p:txBody>
      </p:sp>
    </p:spTree>
    <p:extLst>
      <p:ext uri="{BB962C8B-B14F-4D97-AF65-F5344CB8AC3E}">
        <p14:creationId xmlns:p14="http://schemas.microsoft.com/office/powerpoint/2010/main" val="28379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icons&#10;&#10;Description automatically generated">
            <a:extLst>
              <a:ext uri="{FF2B5EF4-FFF2-40B4-BE49-F238E27FC236}">
                <a16:creationId xmlns:a16="http://schemas.microsoft.com/office/drawing/2014/main" id="{A1389F80-A7DB-0D6B-70C6-3541E76B5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3" y="-23664"/>
            <a:ext cx="9178267" cy="68816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788308-9343-ED3D-FA46-8CC3A5F0AD64}"/>
              </a:ext>
            </a:extLst>
          </p:cNvPr>
          <p:cNvSpPr txBox="1"/>
          <p:nvPr/>
        </p:nvSpPr>
        <p:spPr>
          <a:xfrm>
            <a:off x="3044955" y="60739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W7GXJ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3C7F4-4AA8-693F-ADCA-33DA2AD29764}"/>
              </a:ext>
            </a:extLst>
          </p:cNvPr>
          <p:cNvSpPr txBox="1"/>
          <p:nvPr/>
        </p:nvSpPr>
        <p:spPr>
          <a:xfrm>
            <a:off x="9543394" y="59875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KB7FD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40F06-AE6B-38AA-A1B7-7BB95C21D251}"/>
              </a:ext>
            </a:extLst>
          </p:cNvPr>
          <p:cNvSpPr txBox="1"/>
          <p:nvPr/>
        </p:nvSpPr>
        <p:spPr>
          <a:xfrm>
            <a:off x="10000594" y="15810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W7GLG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CB926-05BA-E842-AAC7-9B4BA56789D8}"/>
              </a:ext>
            </a:extLst>
          </p:cNvPr>
          <p:cNvSpPr txBox="1"/>
          <p:nvPr/>
        </p:nvSpPr>
        <p:spPr>
          <a:xfrm>
            <a:off x="3121292" y="2040919"/>
            <a:ext cx="108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N7QME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0B3428-AA84-A83F-D62D-62EC060867A0}"/>
              </a:ext>
            </a:extLst>
          </p:cNvPr>
          <p:cNvSpPr txBox="1"/>
          <p:nvPr/>
        </p:nvSpPr>
        <p:spPr>
          <a:xfrm>
            <a:off x="2640866" y="4381711"/>
            <a:ext cx="11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KD6PLU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BA778D-2297-2E6C-57E4-F2339A582F7F}"/>
              </a:ext>
            </a:extLst>
          </p:cNvPr>
          <p:cNvSpPr txBox="1"/>
          <p:nvPr/>
        </p:nvSpPr>
        <p:spPr>
          <a:xfrm>
            <a:off x="7630510" y="945931"/>
            <a:ext cx="8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KI7FK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D86A99-97EC-B7BE-5AAB-0AF960566D1E}"/>
              </a:ext>
            </a:extLst>
          </p:cNvPr>
          <p:cNvSpPr txBox="1"/>
          <p:nvPr/>
        </p:nvSpPr>
        <p:spPr>
          <a:xfrm>
            <a:off x="1671145" y="3205655"/>
            <a:ext cx="12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KC7BD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B3A5EB-E2AB-8DA2-AC5C-952C41AB5D4C}"/>
              </a:ext>
            </a:extLst>
          </p:cNvPr>
          <p:cNvSpPr txBox="1"/>
          <p:nvPr/>
        </p:nvSpPr>
        <p:spPr>
          <a:xfrm>
            <a:off x="10807370" y="4381711"/>
            <a:ext cx="126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K7PSY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919618-5696-1415-9934-1AEF86359005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5118538"/>
            <a:ext cx="94594" cy="7800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A57E95-AECC-856F-533B-633CD8C15EFB}"/>
              </a:ext>
            </a:extLst>
          </p:cNvPr>
          <p:cNvCxnSpPr>
            <a:cxnSpLocks/>
          </p:cNvCxnSpPr>
          <p:nvPr/>
        </p:nvCxnSpPr>
        <p:spPr>
          <a:xfrm flipH="1" flipV="1">
            <a:off x="7956331" y="3574987"/>
            <a:ext cx="1140373" cy="6340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9A14B4-F5CF-E940-EE16-369AA74AAEBA}"/>
              </a:ext>
            </a:extLst>
          </p:cNvPr>
          <p:cNvCxnSpPr>
            <a:cxnSpLocks/>
          </p:cNvCxnSpPr>
          <p:nvPr/>
        </p:nvCxnSpPr>
        <p:spPr>
          <a:xfrm flipH="1">
            <a:off x="5864772" y="3892033"/>
            <a:ext cx="637244" cy="853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090BD2-50A8-0F24-09B4-081CD0AC1B5E}"/>
              </a:ext>
            </a:extLst>
          </p:cNvPr>
          <p:cNvCxnSpPr>
            <a:cxnSpLocks/>
          </p:cNvCxnSpPr>
          <p:nvPr/>
        </p:nvCxnSpPr>
        <p:spPr>
          <a:xfrm flipH="1">
            <a:off x="3982734" y="5481674"/>
            <a:ext cx="1132072" cy="6636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2BD392-42D6-7B96-FC39-98D5D99F191A}"/>
              </a:ext>
            </a:extLst>
          </p:cNvPr>
          <p:cNvCxnSpPr>
            <a:cxnSpLocks/>
          </p:cNvCxnSpPr>
          <p:nvPr/>
        </p:nvCxnSpPr>
        <p:spPr>
          <a:xfrm flipV="1">
            <a:off x="7956331" y="1130597"/>
            <a:ext cx="1066801" cy="14850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8F57476-AEF2-190F-696C-1E5348A0AA18}"/>
              </a:ext>
            </a:extLst>
          </p:cNvPr>
          <p:cNvCxnSpPr>
            <a:cxnSpLocks/>
          </p:cNvCxnSpPr>
          <p:nvPr/>
        </p:nvCxnSpPr>
        <p:spPr>
          <a:xfrm>
            <a:off x="9543394" y="737037"/>
            <a:ext cx="583324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8A7117-20A3-D257-C9DD-F26D98F547B2}"/>
              </a:ext>
            </a:extLst>
          </p:cNvPr>
          <p:cNvCxnSpPr>
            <a:cxnSpLocks/>
          </p:cNvCxnSpPr>
          <p:nvPr/>
        </p:nvCxnSpPr>
        <p:spPr>
          <a:xfrm>
            <a:off x="3991166" y="4541320"/>
            <a:ext cx="1211904" cy="22765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7B65338-3A63-1EB4-97B7-BA608D12B34E}"/>
              </a:ext>
            </a:extLst>
          </p:cNvPr>
          <p:cNvCxnSpPr>
            <a:cxnSpLocks/>
          </p:cNvCxnSpPr>
          <p:nvPr/>
        </p:nvCxnSpPr>
        <p:spPr>
          <a:xfrm flipV="1">
            <a:off x="5644601" y="3574987"/>
            <a:ext cx="735178" cy="96633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9C940CD-67C2-DA97-AFBA-15B7C0007BFC}"/>
              </a:ext>
            </a:extLst>
          </p:cNvPr>
          <p:cNvCxnSpPr>
            <a:cxnSpLocks/>
          </p:cNvCxnSpPr>
          <p:nvPr/>
        </p:nvCxnSpPr>
        <p:spPr>
          <a:xfrm flipH="1" flipV="1">
            <a:off x="5203070" y="1462407"/>
            <a:ext cx="1226076" cy="13388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9E5D110-5FB4-3BB8-F2FF-032EA9C71A4F}"/>
              </a:ext>
            </a:extLst>
          </p:cNvPr>
          <p:cNvCxnSpPr>
            <a:cxnSpLocks/>
          </p:cNvCxnSpPr>
          <p:nvPr/>
        </p:nvCxnSpPr>
        <p:spPr>
          <a:xfrm flipH="1">
            <a:off x="3991166" y="1513827"/>
            <a:ext cx="244504" cy="49258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398AE21-C688-99C9-6953-DE2DFF28EEC4}"/>
              </a:ext>
            </a:extLst>
          </p:cNvPr>
          <p:cNvCxnSpPr>
            <a:cxnSpLocks/>
          </p:cNvCxnSpPr>
          <p:nvPr/>
        </p:nvCxnSpPr>
        <p:spPr>
          <a:xfrm flipV="1">
            <a:off x="8118343" y="1332286"/>
            <a:ext cx="1036168" cy="141726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985D808-97C4-6830-599A-28A6B52296FB}"/>
              </a:ext>
            </a:extLst>
          </p:cNvPr>
          <p:cNvCxnSpPr>
            <a:cxnSpLocks/>
          </p:cNvCxnSpPr>
          <p:nvPr/>
        </p:nvCxnSpPr>
        <p:spPr>
          <a:xfrm flipH="1">
            <a:off x="8282152" y="506851"/>
            <a:ext cx="441434" cy="419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10395C8-E0C2-0580-8D4F-15807598EF01}"/>
              </a:ext>
            </a:extLst>
          </p:cNvPr>
          <p:cNvCxnSpPr>
            <a:cxnSpLocks/>
          </p:cNvCxnSpPr>
          <p:nvPr/>
        </p:nvCxnSpPr>
        <p:spPr>
          <a:xfrm flipH="1" flipV="1">
            <a:off x="10374160" y="3000195"/>
            <a:ext cx="540834" cy="5549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3ACAF23-53A9-109E-CC7C-B52CB1259186}"/>
              </a:ext>
            </a:extLst>
          </p:cNvPr>
          <p:cNvCxnSpPr>
            <a:cxnSpLocks/>
          </p:cNvCxnSpPr>
          <p:nvPr/>
        </p:nvCxnSpPr>
        <p:spPr>
          <a:xfrm flipH="1">
            <a:off x="8058807" y="3079489"/>
            <a:ext cx="1533389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887C7B0-19CC-AB0C-74E0-76430286F96B}"/>
              </a:ext>
            </a:extLst>
          </p:cNvPr>
          <p:cNvCxnSpPr>
            <a:cxnSpLocks/>
          </p:cNvCxnSpPr>
          <p:nvPr/>
        </p:nvCxnSpPr>
        <p:spPr>
          <a:xfrm flipH="1">
            <a:off x="4356987" y="3304495"/>
            <a:ext cx="1862715" cy="6639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66543D0-8056-C10E-40BF-62A018ED4F9F}"/>
              </a:ext>
            </a:extLst>
          </p:cNvPr>
          <p:cNvCxnSpPr>
            <a:cxnSpLocks/>
          </p:cNvCxnSpPr>
          <p:nvPr/>
        </p:nvCxnSpPr>
        <p:spPr>
          <a:xfrm flipH="1">
            <a:off x="2697495" y="3375212"/>
            <a:ext cx="804660" cy="6758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692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icons&#10;&#10;Description automatically generated">
            <a:extLst>
              <a:ext uri="{FF2B5EF4-FFF2-40B4-BE49-F238E27FC236}">
                <a16:creationId xmlns:a16="http://schemas.microsoft.com/office/drawing/2014/main" id="{A1389F80-A7DB-0D6B-70C6-3541E76B5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3" y="-23664"/>
            <a:ext cx="9178267" cy="68816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788308-9343-ED3D-FA46-8CC3A5F0AD64}"/>
              </a:ext>
            </a:extLst>
          </p:cNvPr>
          <p:cNvSpPr txBox="1"/>
          <p:nvPr/>
        </p:nvSpPr>
        <p:spPr>
          <a:xfrm>
            <a:off x="3044955" y="60739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W7GXJ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3C7F4-4AA8-693F-ADCA-33DA2AD29764}"/>
              </a:ext>
            </a:extLst>
          </p:cNvPr>
          <p:cNvSpPr txBox="1"/>
          <p:nvPr/>
        </p:nvSpPr>
        <p:spPr>
          <a:xfrm>
            <a:off x="9543394" y="59875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KB7FD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40F06-AE6B-38AA-A1B7-7BB95C21D251}"/>
              </a:ext>
            </a:extLst>
          </p:cNvPr>
          <p:cNvSpPr txBox="1"/>
          <p:nvPr/>
        </p:nvSpPr>
        <p:spPr>
          <a:xfrm>
            <a:off x="10000594" y="15810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W7GLG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CB926-05BA-E842-AAC7-9B4BA56789D8}"/>
              </a:ext>
            </a:extLst>
          </p:cNvPr>
          <p:cNvSpPr txBox="1"/>
          <p:nvPr/>
        </p:nvSpPr>
        <p:spPr>
          <a:xfrm>
            <a:off x="3121292" y="2040919"/>
            <a:ext cx="108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N7QME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0B3428-AA84-A83F-D62D-62EC060867A0}"/>
              </a:ext>
            </a:extLst>
          </p:cNvPr>
          <p:cNvSpPr txBox="1"/>
          <p:nvPr/>
        </p:nvSpPr>
        <p:spPr>
          <a:xfrm>
            <a:off x="2640866" y="4381711"/>
            <a:ext cx="11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KD6PLU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BA778D-2297-2E6C-57E4-F2339A582F7F}"/>
              </a:ext>
            </a:extLst>
          </p:cNvPr>
          <p:cNvSpPr txBox="1"/>
          <p:nvPr/>
        </p:nvSpPr>
        <p:spPr>
          <a:xfrm>
            <a:off x="7630510" y="945931"/>
            <a:ext cx="8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KI7FK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D86A99-97EC-B7BE-5AAB-0AF960566D1E}"/>
              </a:ext>
            </a:extLst>
          </p:cNvPr>
          <p:cNvSpPr txBox="1"/>
          <p:nvPr/>
        </p:nvSpPr>
        <p:spPr>
          <a:xfrm>
            <a:off x="1671145" y="3205655"/>
            <a:ext cx="120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KC7BD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B3A5EB-E2AB-8DA2-AC5C-952C41AB5D4C}"/>
              </a:ext>
            </a:extLst>
          </p:cNvPr>
          <p:cNvSpPr txBox="1"/>
          <p:nvPr/>
        </p:nvSpPr>
        <p:spPr>
          <a:xfrm>
            <a:off x="10807370" y="4381711"/>
            <a:ext cx="126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K7PSY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919618-5696-1415-9934-1AEF86359005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5118538"/>
            <a:ext cx="94594" cy="7800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A57E95-AECC-856F-533B-633CD8C15EFB}"/>
              </a:ext>
            </a:extLst>
          </p:cNvPr>
          <p:cNvCxnSpPr>
            <a:cxnSpLocks/>
          </p:cNvCxnSpPr>
          <p:nvPr/>
        </p:nvCxnSpPr>
        <p:spPr>
          <a:xfrm flipH="1" flipV="1">
            <a:off x="7956331" y="3574987"/>
            <a:ext cx="1140373" cy="6340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9A14B4-F5CF-E940-EE16-369AA74AAEBA}"/>
              </a:ext>
            </a:extLst>
          </p:cNvPr>
          <p:cNvCxnSpPr>
            <a:cxnSpLocks/>
          </p:cNvCxnSpPr>
          <p:nvPr/>
        </p:nvCxnSpPr>
        <p:spPr>
          <a:xfrm flipH="1">
            <a:off x="5864772" y="3892033"/>
            <a:ext cx="637244" cy="853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090BD2-50A8-0F24-09B4-081CD0AC1B5E}"/>
              </a:ext>
            </a:extLst>
          </p:cNvPr>
          <p:cNvCxnSpPr>
            <a:cxnSpLocks/>
          </p:cNvCxnSpPr>
          <p:nvPr/>
        </p:nvCxnSpPr>
        <p:spPr>
          <a:xfrm flipH="1">
            <a:off x="3982734" y="5481674"/>
            <a:ext cx="1132072" cy="6636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2BD392-42D6-7B96-FC39-98D5D99F191A}"/>
              </a:ext>
            </a:extLst>
          </p:cNvPr>
          <p:cNvCxnSpPr>
            <a:cxnSpLocks/>
          </p:cNvCxnSpPr>
          <p:nvPr/>
        </p:nvCxnSpPr>
        <p:spPr>
          <a:xfrm flipV="1">
            <a:off x="7956331" y="1130597"/>
            <a:ext cx="1066801" cy="14850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8F57476-AEF2-190F-696C-1E5348A0AA18}"/>
              </a:ext>
            </a:extLst>
          </p:cNvPr>
          <p:cNvCxnSpPr>
            <a:cxnSpLocks/>
          </p:cNvCxnSpPr>
          <p:nvPr/>
        </p:nvCxnSpPr>
        <p:spPr>
          <a:xfrm>
            <a:off x="9543394" y="737037"/>
            <a:ext cx="583324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58A7117-20A3-D257-C9DD-F26D98F547B2}"/>
              </a:ext>
            </a:extLst>
          </p:cNvPr>
          <p:cNvCxnSpPr>
            <a:cxnSpLocks/>
          </p:cNvCxnSpPr>
          <p:nvPr/>
        </p:nvCxnSpPr>
        <p:spPr>
          <a:xfrm>
            <a:off x="3991166" y="4541320"/>
            <a:ext cx="1211904" cy="22765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7B65338-3A63-1EB4-97B7-BA608D12B34E}"/>
              </a:ext>
            </a:extLst>
          </p:cNvPr>
          <p:cNvCxnSpPr>
            <a:cxnSpLocks/>
          </p:cNvCxnSpPr>
          <p:nvPr/>
        </p:nvCxnSpPr>
        <p:spPr>
          <a:xfrm flipV="1">
            <a:off x="5644601" y="3574987"/>
            <a:ext cx="735178" cy="96633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9C940CD-67C2-DA97-AFBA-15B7C0007BFC}"/>
              </a:ext>
            </a:extLst>
          </p:cNvPr>
          <p:cNvCxnSpPr>
            <a:cxnSpLocks/>
          </p:cNvCxnSpPr>
          <p:nvPr/>
        </p:nvCxnSpPr>
        <p:spPr>
          <a:xfrm flipH="1" flipV="1">
            <a:off x="5203070" y="1462407"/>
            <a:ext cx="1226076" cy="13388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9E5D110-5FB4-3BB8-F2FF-032EA9C71A4F}"/>
              </a:ext>
            </a:extLst>
          </p:cNvPr>
          <p:cNvCxnSpPr>
            <a:cxnSpLocks/>
          </p:cNvCxnSpPr>
          <p:nvPr/>
        </p:nvCxnSpPr>
        <p:spPr>
          <a:xfrm flipH="1">
            <a:off x="3991166" y="1513827"/>
            <a:ext cx="244504" cy="49258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398AE21-C688-99C9-6953-DE2DFF28EEC4}"/>
              </a:ext>
            </a:extLst>
          </p:cNvPr>
          <p:cNvCxnSpPr>
            <a:cxnSpLocks/>
          </p:cNvCxnSpPr>
          <p:nvPr/>
        </p:nvCxnSpPr>
        <p:spPr>
          <a:xfrm flipV="1">
            <a:off x="8118343" y="1332286"/>
            <a:ext cx="1036168" cy="141726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985D808-97C4-6830-599A-28A6B52296FB}"/>
              </a:ext>
            </a:extLst>
          </p:cNvPr>
          <p:cNvCxnSpPr>
            <a:cxnSpLocks/>
          </p:cNvCxnSpPr>
          <p:nvPr/>
        </p:nvCxnSpPr>
        <p:spPr>
          <a:xfrm flipH="1">
            <a:off x="8282152" y="506851"/>
            <a:ext cx="441434" cy="419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10395C8-E0C2-0580-8D4F-15807598EF01}"/>
              </a:ext>
            </a:extLst>
          </p:cNvPr>
          <p:cNvCxnSpPr>
            <a:cxnSpLocks/>
          </p:cNvCxnSpPr>
          <p:nvPr/>
        </p:nvCxnSpPr>
        <p:spPr>
          <a:xfrm>
            <a:off x="10384221" y="3005959"/>
            <a:ext cx="530773" cy="54917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3ACAF23-53A9-109E-CC7C-B52CB1259186}"/>
              </a:ext>
            </a:extLst>
          </p:cNvPr>
          <p:cNvCxnSpPr>
            <a:cxnSpLocks/>
          </p:cNvCxnSpPr>
          <p:nvPr/>
        </p:nvCxnSpPr>
        <p:spPr>
          <a:xfrm>
            <a:off x="8011516" y="3121572"/>
            <a:ext cx="1385182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887C7B0-19CC-AB0C-74E0-76430286F96B}"/>
              </a:ext>
            </a:extLst>
          </p:cNvPr>
          <p:cNvCxnSpPr>
            <a:cxnSpLocks/>
          </p:cNvCxnSpPr>
          <p:nvPr/>
        </p:nvCxnSpPr>
        <p:spPr>
          <a:xfrm flipV="1">
            <a:off x="4305139" y="3277666"/>
            <a:ext cx="1878255" cy="3407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66543D0-8056-C10E-40BF-62A018ED4F9F}"/>
              </a:ext>
            </a:extLst>
          </p:cNvPr>
          <p:cNvCxnSpPr>
            <a:cxnSpLocks/>
          </p:cNvCxnSpPr>
          <p:nvPr/>
        </p:nvCxnSpPr>
        <p:spPr>
          <a:xfrm flipV="1">
            <a:off x="2510388" y="3355439"/>
            <a:ext cx="1012787" cy="10259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225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diagram of a system&#10;&#10;Description automatically generated with medium confidence">
            <a:extLst>
              <a:ext uri="{FF2B5EF4-FFF2-40B4-BE49-F238E27FC236}">
                <a16:creationId xmlns:a16="http://schemas.microsoft.com/office/drawing/2014/main" id="{450A353D-EAFC-6BF5-A55D-59CBFFEF7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6" y="23837"/>
            <a:ext cx="9564414" cy="6834163"/>
          </a:xfrm>
        </p:spPr>
      </p:pic>
    </p:spTree>
    <p:extLst>
      <p:ext uri="{BB962C8B-B14F-4D97-AF65-F5344CB8AC3E}">
        <p14:creationId xmlns:p14="http://schemas.microsoft.com/office/powerpoint/2010/main" val="1170437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FE87-61B4-C709-FC75-7BE2ECB2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DMR Handheld Comparison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EC8097-F9C1-6ABB-4746-ACE9BB320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594376"/>
              </p:ext>
            </p:extLst>
          </p:nvPr>
        </p:nvGraphicFramePr>
        <p:xfrm>
          <a:off x="1892301" y="1608104"/>
          <a:ext cx="9855200" cy="439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501">
                  <a:extLst>
                    <a:ext uri="{9D8B030D-6E8A-4147-A177-3AD203B41FA5}">
                      <a16:colId xmlns:a16="http://schemas.microsoft.com/office/drawing/2014/main" val="1389959001"/>
                    </a:ext>
                  </a:extLst>
                </a:gridCol>
                <a:gridCol w="2376377">
                  <a:extLst>
                    <a:ext uri="{9D8B030D-6E8A-4147-A177-3AD203B41FA5}">
                      <a16:colId xmlns:a16="http://schemas.microsoft.com/office/drawing/2014/main" val="3065103052"/>
                    </a:ext>
                  </a:extLst>
                </a:gridCol>
                <a:gridCol w="2334192">
                  <a:extLst>
                    <a:ext uri="{9D8B030D-6E8A-4147-A177-3AD203B41FA5}">
                      <a16:colId xmlns:a16="http://schemas.microsoft.com/office/drawing/2014/main" val="3933265310"/>
                    </a:ext>
                  </a:extLst>
                </a:gridCol>
                <a:gridCol w="1802229">
                  <a:extLst>
                    <a:ext uri="{9D8B030D-6E8A-4147-A177-3AD203B41FA5}">
                      <a16:colId xmlns:a16="http://schemas.microsoft.com/office/drawing/2014/main" val="315660263"/>
                    </a:ext>
                  </a:extLst>
                </a:gridCol>
                <a:gridCol w="2120901">
                  <a:extLst>
                    <a:ext uri="{9D8B030D-6E8A-4147-A177-3AD203B41FA5}">
                      <a16:colId xmlns:a16="http://schemas.microsoft.com/office/drawing/2014/main" val="2574870092"/>
                    </a:ext>
                  </a:extLst>
                </a:gridCol>
              </a:tblGrid>
              <a:tr h="41285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Alinco</a:t>
                      </a:r>
                      <a:r>
                        <a:rPr lang="en-US" sz="1400" dirty="0"/>
                        <a:t> MD5T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Anytone</a:t>
                      </a:r>
                      <a:r>
                        <a:rPr lang="en-US" sz="1400" dirty="0"/>
                        <a:t> D878UVII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BTech 6X2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TYT MD380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029474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Contacts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200,000 (500,000 Pro)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16438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Talk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502023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020907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Zones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34187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0.2, 1, 2.5, 5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 2.5, 4, 7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1, 2.5, 5, 7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 5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677850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1,700 </a:t>
                      </a:r>
                      <a:r>
                        <a:rPr lang="en-US" sz="1400" dirty="0" err="1"/>
                        <a:t>mAh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3,100 </a:t>
                      </a:r>
                      <a:r>
                        <a:rPr lang="en-US" sz="1400" dirty="0" err="1"/>
                        <a:t>mAh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2,100 </a:t>
                      </a:r>
                      <a:r>
                        <a:rPr lang="en-US" sz="1400" dirty="0" err="1"/>
                        <a:t>mAh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2,000 </a:t>
                      </a:r>
                      <a:r>
                        <a:rPr lang="en-US" sz="1400" dirty="0" err="1"/>
                        <a:t>mAh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37789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2m, 70cm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2m, 220, 70cm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2m, 70cm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2m, 70cm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573156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IP-54 Dust/Water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IP-54 Dust/Water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76516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APRS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A+D Tx &amp; 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A+D Tx/Rx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81602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Bluetooth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63729"/>
                  </a:ext>
                </a:extLst>
              </a:tr>
              <a:tr h="362376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$314.99 ($220)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$210.00 ($299 Pro)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$95.99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56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155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1909-A36F-CEA6-F120-37A1E94B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DMR Simplex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01CDF-B89F-FAF8-922C-3AB8BEDA8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62150"/>
            <a:ext cx="4611690" cy="34004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Standards:</a:t>
            </a:r>
          </a:p>
          <a:p>
            <a:pPr>
              <a:buFontTx/>
              <a:buChar char="-"/>
            </a:pPr>
            <a:r>
              <a:rPr lang="en-US" dirty="0"/>
              <a:t>TG 99 , CC 1, TS 1</a:t>
            </a:r>
          </a:p>
          <a:p>
            <a:pPr marL="0" indent="0">
              <a:buNone/>
            </a:pPr>
            <a:r>
              <a:rPr lang="en-US" dirty="0"/>
              <a:t>VHF:</a:t>
            </a:r>
          </a:p>
          <a:p>
            <a:pPr>
              <a:buFontTx/>
              <a:buChar char="-"/>
            </a:pPr>
            <a:r>
              <a:rPr lang="en-US" dirty="0"/>
              <a:t>145.5100</a:t>
            </a:r>
          </a:p>
          <a:p>
            <a:pPr>
              <a:buFontTx/>
              <a:buChar char="-"/>
            </a:pPr>
            <a:r>
              <a:rPr lang="en-US" dirty="0"/>
              <a:t>145.7900</a:t>
            </a:r>
          </a:p>
          <a:p>
            <a:pPr marL="0" indent="0">
              <a:buNone/>
            </a:pPr>
            <a:r>
              <a:rPr lang="en-US" dirty="0"/>
              <a:t>UHF:</a:t>
            </a:r>
          </a:p>
          <a:p>
            <a:pPr>
              <a:buFontTx/>
              <a:buChar char="-"/>
            </a:pPr>
            <a:r>
              <a:rPr lang="en-US" dirty="0"/>
              <a:t>441.0000</a:t>
            </a:r>
          </a:p>
          <a:p>
            <a:pPr>
              <a:buFontTx/>
              <a:buChar char="-"/>
            </a:pPr>
            <a:r>
              <a:rPr lang="en-US" dirty="0"/>
              <a:t>433.4500</a:t>
            </a:r>
          </a:p>
          <a:p>
            <a:pPr>
              <a:buFontTx/>
              <a:buChar char="-"/>
            </a:pPr>
            <a:r>
              <a:rPr lang="en-US" dirty="0"/>
              <a:t>446.0750</a:t>
            </a:r>
          </a:p>
          <a:p>
            <a:pPr>
              <a:buFontTx/>
              <a:buChar char="-"/>
            </a:pPr>
            <a:r>
              <a:rPr lang="en-US" dirty="0"/>
              <a:t>446.5000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FDFC-1751-CA7A-D278-8C5C39F5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Groups</a:t>
            </a:r>
            <a:br>
              <a:rPr lang="en-US" dirty="0"/>
            </a:br>
            <a:r>
              <a:rPr lang="en-US" dirty="0"/>
              <a:t>Full Time, Part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D804-1CCB-14AB-8BAF-8E3760BFB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19300"/>
            <a:ext cx="7418390" cy="4737099"/>
          </a:xfrm>
        </p:spPr>
        <p:txBody>
          <a:bodyPr>
            <a:normAutofit fontScale="92500"/>
          </a:bodyPr>
          <a:lstStyle/>
          <a:p>
            <a:r>
              <a:rPr lang="en-US" dirty="0"/>
              <a:t>Full Time: </a:t>
            </a:r>
            <a:r>
              <a:rPr lang="en-US" b="1" dirty="0"/>
              <a:t>Always on</a:t>
            </a:r>
            <a:r>
              <a:rPr lang="en-US" dirty="0"/>
              <a:t>. Turn on your radio, select the channel and you will hear traffic.</a:t>
            </a:r>
          </a:p>
          <a:p>
            <a:r>
              <a:rPr lang="en-US" dirty="0"/>
              <a:t>Part Time: Activity activated, need to ‘kerchunk’ to turn on. Will time out after a period of no activity.</a:t>
            </a:r>
          </a:p>
          <a:p>
            <a:pPr lvl="1"/>
            <a:r>
              <a:rPr lang="en-US" dirty="0"/>
              <a:t>Two operators could be having a QSO on different repeaters, a third could turn their radio on, select that Talk Group and hear nothing…</a:t>
            </a:r>
          </a:p>
          <a:p>
            <a:pPr lvl="1"/>
            <a:r>
              <a:rPr lang="en-US" dirty="0"/>
              <a:t>Through </a:t>
            </a:r>
            <a:r>
              <a:rPr lang="en-US" dirty="0" err="1"/>
              <a:t>Brandmeister</a:t>
            </a:r>
            <a:r>
              <a:rPr lang="en-US" dirty="0"/>
              <a:t>, on a hotspot all Talk Groups are Part Time/Dynamic by default unless you have set static TGs on your hotspot or through </a:t>
            </a:r>
            <a:r>
              <a:rPr lang="en-US" dirty="0" err="1"/>
              <a:t>Brandmeister</a:t>
            </a:r>
            <a:r>
              <a:rPr lang="en-US" dirty="0"/>
              <a:t> Self-Care.</a:t>
            </a:r>
          </a:p>
          <a:p>
            <a:pPr lvl="1"/>
            <a:r>
              <a:rPr lang="en-US" dirty="0"/>
              <a:t>P15/3</a:t>
            </a:r>
          </a:p>
          <a:p>
            <a:pPr lvl="2"/>
            <a:r>
              <a:rPr lang="en-US" dirty="0"/>
              <a:t>Part Time, will drop after 15 minutes, unless you kerchunk, 3 minute hold-off (will lock out all other Timeslot traffic for 3 minutes.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B648E-F9CF-93A6-2148-018E667EF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322" y="2019300"/>
            <a:ext cx="3167678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9EDD-C491-769C-8482-1B412AA1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How To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40DB9-E4F4-8609-C598-BCD132E9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a DMR ID from RadioID.net, it’s free!</a:t>
            </a:r>
          </a:p>
          <a:p>
            <a:r>
              <a:rPr lang="en-US" dirty="0"/>
              <a:t>Purchase a DMR Handheld or Mobile $50-$300</a:t>
            </a:r>
          </a:p>
          <a:p>
            <a:pPr lvl="1"/>
            <a:r>
              <a:rPr lang="en-US" dirty="0"/>
              <a:t>(Optional) Purchase a Hotspot $100-$200</a:t>
            </a:r>
          </a:p>
          <a:p>
            <a:r>
              <a:rPr lang="en-US" dirty="0"/>
              <a:t>Program your Radio</a:t>
            </a:r>
          </a:p>
          <a:p>
            <a:r>
              <a:rPr lang="en-US" dirty="0"/>
              <a:t>Get on the air!</a:t>
            </a:r>
          </a:p>
        </p:txBody>
      </p:sp>
    </p:spTree>
    <p:extLst>
      <p:ext uri="{BB962C8B-B14F-4D97-AF65-F5344CB8AC3E}">
        <p14:creationId xmlns:p14="http://schemas.microsoft.com/office/powerpoint/2010/main" val="25866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4D85-514E-1D4B-2ACA-C7C2E82D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Why Choose DMR?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C17C0-FD6B-A409-C1E6-BEA50ECAD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lower cost for new Hams, compared to HF</a:t>
            </a:r>
          </a:p>
          <a:p>
            <a:r>
              <a:rPr lang="en-US" dirty="0"/>
              <a:t>Worldwide contacts with only a Technician class license</a:t>
            </a:r>
          </a:p>
          <a:p>
            <a:r>
              <a:rPr lang="en-US" dirty="0"/>
              <a:t>Lots of nets to choose from across different networks &amp; niche interests</a:t>
            </a:r>
          </a:p>
          <a:p>
            <a:r>
              <a:rPr lang="en-US" dirty="0"/>
              <a:t>Very good support in the PNW area, PNW Digital has great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617528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BC0F-5794-A21D-9488-803C47CE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DMR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81D1-6031-3846-D242-34474044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HiDARG</a:t>
            </a:r>
            <a:r>
              <a:rPr lang="en-US" b="1" dirty="0"/>
              <a:t> DMR Net – Tuesday 18:30 Central Oregon (31411) PNW+BM</a:t>
            </a:r>
          </a:p>
          <a:p>
            <a:r>
              <a:rPr lang="en-US" dirty="0"/>
              <a:t>PNW Happy Hour – Monday-Friday 17:00 Oregon 1 (3141) PNW+BM</a:t>
            </a:r>
          </a:p>
          <a:p>
            <a:r>
              <a:rPr lang="en-US" dirty="0"/>
              <a:t>Not-A-Net – Wednesday 19:00 PNW Regional (31771) PNW+BM</a:t>
            </a:r>
          </a:p>
          <a:p>
            <a:pPr lvl="1"/>
            <a:r>
              <a:rPr lang="en-US" dirty="0"/>
              <a:t>Technical questions (DMR) on Zoom following radio net</a:t>
            </a:r>
          </a:p>
          <a:p>
            <a:r>
              <a:rPr lang="en-US" dirty="0"/>
              <a:t>Cascades Coffee Net – Monday/Wednesday/Friday 0800 (3191) PNW Only</a:t>
            </a:r>
          </a:p>
          <a:p>
            <a:r>
              <a:rPr lang="en-US" dirty="0"/>
              <a:t>RVers Net – Sunday 1800 (BM TG 31012)</a:t>
            </a:r>
          </a:p>
          <a:p>
            <a:r>
              <a:rPr lang="en-US" dirty="0"/>
              <a:t>Oregon Statewide – Monday 1900 Oregon 1 (3141) PNW+DM</a:t>
            </a:r>
          </a:p>
        </p:txBody>
      </p:sp>
    </p:spTree>
    <p:extLst>
      <p:ext uri="{BB962C8B-B14F-4D97-AF65-F5344CB8AC3E}">
        <p14:creationId xmlns:p14="http://schemas.microsoft.com/office/powerpoint/2010/main" val="34666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0CEA-61EF-4AD3-5A1C-A5B02D68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Nearby Repeaters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37392-0D13-FE89-7A54-780A2D17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351" y="1618594"/>
            <a:ext cx="10018713" cy="5097518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W7GXJ/R – </a:t>
            </a:r>
            <a:r>
              <a:rPr lang="en-US" b="1" dirty="0"/>
              <a:t>PNW Digital</a:t>
            </a:r>
          </a:p>
          <a:p>
            <a:pPr lvl="1"/>
            <a:r>
              <a:rPr lang="en-US" dirty="0"/>
              <a:t>Powell Butte -- 440.9375 +5 CC1</a:t>
            </a:r>
          </a:p>
          <a:p>
            <a:r>
              <a:rPr lang="en-US" dirty="0"/>
              <a:t>K7RPT (ARRG )– </a:t>
            </a:r>
            <a:r>
              <a:rPr lang="en-US" b="1" dirty="0"/>
              <a:t>PNW Digital</a:t>
            </a:r>
          </a:p>
          <a:p>
            <a:pPr lvl="1"/>
            <a:r>
              <a:rPr lang="en-US" dirty="0"/>
              <a:t>Prineville/Grizzly -- 440.5750 +5 CC1</a:t>
            </a:r>
          </a:p>
          <a:p>
            <a:r>
              <a:rPr lang="en-US" dirty="0"/>
              <a:t>N7CCO – </a:t>
            </a:r>
            <a:r>
              <a:rPr lang="en-US" b="1" dirty="0"/>
              <a:t>PNW Digital</a:t>
            </a:r>
          </a:p>
          <a:p>
            <a:pPr lvl="1"/>
            <a:r>
              <a:rPr lang="en-US" dirty="0"/>
              <a:t>Prineville – 441.2500 +5 CC1</a:t>
            </a:r>
          </a:p>
          <a:p>
            <a:r>
              <a:rPr lang="en-US" dirty="0"/>
              <a:t>K7PN/R – </a:t>
            </a:r>
            <a:r>
              <a:rPr lang="en-US" b="1" dirty="0"/>
              <a:t>PNW Digital</a:t>
            </a:r>
          </a:p>
          <a:p>
            <a:pPr lvl="1"/>
            <a:r>
              <a:rPr lang="en-US" dirty="0"/>
              <a:t>Government Camp/Mt. Hood -- 444.1500 +5 CC1</a:t>
            </a:r>
          </a:p>
          <a:p>
            <a:r>
              <a:rPr lang="en-US" dirty="0"/>
              <a:t>KC7DMF/R – </a:t>
            </a:r>
            <a:r>
              <a:rPr lang="en-US" b="1" dirty="0" err="1"/>
              <a:t>Brandmeister</a:t>
            </a:r>
            <a:endParaRPr lang="en-US" b="1" dirty="0"/>
          </a:p>
          <a:p>
            <a:pPr lvl="1"/>
            <a:r>
              <a:rPr lang="en-US" dirty="0"/>
              <a:t>VHF Long Butte -- 147.2800 +0.6 CC1</a:t>
            </a:r>
          </a:p>
          <a:p>
            <a:pPr lvl="1"/>
            <a:r>
              <a:rPr lang="en-US" dirty="0"/>
              <a:t>UHF Long Butte -- 444.450 +5 CC1</a:t>
            </a:r>
          </a:p>
          <a:p>
            <a:r>
              <a:rPr lang="en-US" dirty="0"/>
              <a:t>KB7APU/R –</a:t>
            </a:r>
            <a:r>
              <a:rPr lang="en-US" b="1" dirty="0"/>
              <a:t> SAR DMR</a:t>
            </a:r>
            <a:r>
              <a:rPr lang="en-US" dirty="0"/>
              <a:t> (please see </a:t>
            </a:r>
            <a:r>
              <a:rPr lang="en-US" dirty="0">
                <a:hlinkClick r:id="rId3"/>
              </a:rPr>
              <a:t>https://sardmr.com/talkgroups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Gray Butte -- 442.9500 +5 CC1 (NE of Redmond/</a:t>
            </a:r>
            <a:r>
              <a:rPr lang="en-US" dirty="0" err="1"/>
              <a:t>Terrabonne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Government Camp -- 442.9875 +5 CC1</a:t>
            </a:r>
          </a:p>
          <a:p>
            <a:r>
              <a:rPr lang="en-US" dirty="0"/>
              <a:t>N7MAQ/R – </a:t>
            </a:r>
            <a:r>
              <a:rPr lang="en-US" b="1" dirty="0"/>
              <a:t>PNW Digital</a:t>
            </a:r>
          </a:p>
          <a:p>
            <a:pPr lvl="1"/>
            <a:r>
              <a:rPr lang="en-US" dirty="0"/>
              <a:t>Dallas/</a:t>
            </a:r>
            <a:r>
              <a:rPr lang="en-US" dirty="0" err="1"/>
              <a:t>Rickreall</a:t>
            </a:r>
            <a:r>
              <a:rPr lang="en-US" dirty="0"/>
              <a:t> -- 442.8875 +5 CC1</a:t>
            </a:r>
          </a:p>
          <a:p>
            <a:r>
              <a:rPr lang="en-US" dirty="0"/>
              <a:t>W7OEC/R – </a:t>
            </a:r>
            <a:r>
              <a:rPr lang="en-US" b="1" dirty="0" err="1"/>
              <a:t>Brandmeister</a:t>
            </a:r>
            <a:endParaRPr lang="en-US" b="1" dirty="0"/>
          </a:p>
          <a:p>
            <a:pPr lvl="1"/>
            <a:r>
              <a:rPr lang="en-US" dirty="0"/>
              <a:t>Eugene – 442.42500 +5 CC1</a:t>
            </a:r>
          </a:p>
          <a:p>
            <a:r>
              <a:rPr lang="en-US" dirty="0"/>
              <a:t>KC7RJK/R – </a:t>
            </a:r>
            <a:r>
              <a:rPr lang="en-US" b="1" dirty="0" err="1"/>
              <a:t>Brandmeister</a:t>
            </a:r>
            <a:endParaRPr lang="en-US" b="1" dirty="0"/>
          </a:p>
          <a:p>
            <a:pPr lvl="1"/>
            <a:r>
              <a:rPr lang="en-US" dirty="0"/>
              <a:t>Eugene – 444.4250 +5 CC1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ECA4-AE46-4FC4-3B3B-35BCB9CB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DMR: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E6C7F-AAB6-29CF-8FC4-CDEC5081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48609"/>
            <a:ext cx="10018713" cy="374259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</a:t>
            </a:r>
            <a:r>
              <a:rPr lang="en-US" dirty="0"/>
              <a:t>igital </a:t>
            </a:r>
            <a:r>
              <a:rPr lang="en-US" b="1" dirty="0"/>
              <a:t>M</a:t>
            </a:r>
            <a:r>
              <a:rPr lang="en-US" dirty="0"/>
              <a:t>obile </a:t>
            </a:r>
            <a:r>
              <a:rPr lang="en-US" b="1" dirty="0"/>
              <a:t>R</a:t>
            </a:r>
            <a:r>
              <a:rPr lang="en-US" dirty="0"/>
              <a:t>adio – A Standard created by the ETSI for Voice </a:t>
            </a:r>
            <a:r>
              <a:rPr lang="en-US" b="1" dirty="0"/>
              <a:t>and Data</a:t>
            </a:r>
            <a:r>
              <a:rPr lang="en-US" dirty="0"/>
              <a:t> in </a:t>
            </a:r>
            <a:r>
              <a:rPr lang="en-US" b="1" i="1" dirty="0"/>
              <a:t>non-public</a:t>
            </a:r>
            <a:r>
              <a:rPr lang="en-US" b="1" dirty="0"/>
              <a:t> </a:t>
            </a:r>
            <a:r>
              <a:rPr lang="en-US" dirty="0"/>
              <a:t>radio networks.</a:t>
            </a:r>
          </a:p>
          <a:p>
            <a:pPr lvl="1"/>
            <a:r>
              <a:rPr lang="en-US" dirty="0"/>
              <a:t>ETSI: European Telecommunications Standards Institute</a:t>
            </a:r>
          </a:p>
          <a:p>
            <a:pPr lvl="2"/>
            <a:r>
              <a:rPr lang="en-US" dirty="0"/>
              <a:t>GSM, 3G, 4G, 5G, </a:t>
            </a:r>
            <a:r>
              <a:rPr lang="en-US" b="1" dirty="0"/>
              <a:t>TETRA</a:t>
            </a:r>
          </a:p>
          <a:p>
            <a:pPr lvl="1"/>
            <a:r>
              <a:rPr lang="en-US" dirty="0"/>
              <a:t>Spectrum Efficiency!</a:t>
            </a:r>
          </a:p>
          <a:p>
            <a:pPr lvl="2"/>
            <a:r>
              <a:rPr lang="en-US" dirty="0"/>
              <a:t>25 </a:t>
            </a:r>
            <a:r>
              <a:rPr lang="en-US" dirty="0" err="1"/>
              <a:t>KHz</a:t>
            </a:r>
            <a:r>
              <a:rPr lang="en-US" dirty="0"/>
              <a:t> Analog -&gt; 12.5 </a:t>
            </a:r>
            <a:r>
              <a:rPr lang="en-US" dirty="0" err="1"/>
              <a:t>KHz</a:t>
            </a:r>
            <a:r>
              <a:rPr lang="en-US" dirty="0"/>
              <a:t> Digital; 4x density vs Conventional Analog; [W]FM, 2x NFM</a:t>
            </a:r>
          </a:p>
          <a:p>
            <a:pPr lvl="2"/>
            <a:r>
              <a:rPr lang="en-US" dirty="0"/>
              <a:t>TDMA: Time Division Multiple Access (</a:t>
            </a:r>
            <a:r>
              <a:rPr lang="en-US" b="1" dirty="0"/>
              <a:t>NOT </a:t>
            </a:r>
            <a:r>
              <a:rPr lang="en-US" dirty="0"/>
              <a:t>FDMA)</a:t>
            </a:r>
          </a:p>
          <a:p>
            <a:pPr lvl="1"/>
            <a:r>
              <a:rPr lang="en-US" dirty="0"/>
              <a:t>AMBE+2 Voice Codec</a:t>
            </a:r>
          </a:p>
          <a:p>
            <a:pPr lvl="1"/>
            <a:r>
              <a:rPr lang="en-US" dirty="0"/>
              <a:t>Supports Data Frames for Text/E-Mail, GPS</a:t>
            </a:r>
          </a:p>
          <a:p>
            <a:pPr lvl="1"/>
            <a:r>
              <a:rPr lang="en-US" dirty="0"/>
              <a:t>Built-in Error Correction, better weak signal behavior</a:t>
            </a:r>
          </a:p>
          <a:p>
            <a:pPr lvl="1"/>
            <a:r>
              <a:rPr lang="en-US" dirty="0"/>
              <a:t>4,800 bps (data rate), 1,200 reserved for FEC (Forward Error Correction) -&gt; 3,600 bps for voice/data</a:t>
            </a:r>
          </a:p>
          <a:p>
            <a:pPr lvl="1"/>
            <a:r>
              <a:rPr lang="en-US" dirty="0"/>
              <a:t>Open Standard: Any manufacturer can produce a radio, if it meets the DMR Standards Doc(s), and sell</a:t>
            </a:r>
          </a:p>
          <a:p>
            <a:pPr lvl="2"/>
            <a:r>
              <a:rPr lang="en-US" dirty="0"/>
              <a:t>Motorola, Kenwood, </a:t>
            </a:r>
            <a:r>
              <a:rPr lang="en-US" dirty="0" err="1"/>
              <a:t>Anytone</a:t>
            </a:r>
            <a:r>
              <a:rPr lang="en-US" dirty="0"/>
              <a:t>, Hytera, TYT, </a:t>
            </a:r>
            <a:r>
              <a:rPr lang="en-US" dirty="0" err="1"/>
              <a:t>Retevis</a:t>
            </a:r>
            <a:r>
              <a:rPr lang="en-US" dirty="0"/>
              <a:t>, BTech, </a:t>
            </a:r>
            <a:r>
              <a:rPr lang="en-US" dirty="0" err="1"/>
              <a:t>Alinco</a:t>
            </a:r>
            <a:r>
              <a:rPr lang="en-US" dirty="0"/>
              <a:t>, </a:t>
            </a:r>
            <a:r>
              <a:rPr lang="en-US" dirty="0" err="1"/>
              <a:t>Radioddity</a:t>
            </a:r>
            <a:r>
              <a:rPr lang="en-US" dirty="0"/>
              <a:t>, </a:t>
            </a:r>
            <a:r>
              <a:rPr lang="en-US" dirty="0" err="1"/>
              <a:t>Baofeng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38C4-43A9-A7F4-FA95-B051BC43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868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ECA4-AE46-4FC4-3B3B-35BCB9CB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DMR: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E6C7F-AAB6-29CF-8FC4-CDEC5081E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US" dirty="0"/>
              <a:t>igital </a:t>
            </a:r>
            <a:r>
              <a:rPr lang="en-US" b="1" dirty="0"/>
              <a:t>M</a:t>
            </a:r>
            <a:r>
              <a:rPr lang="en-US" dirty="0"/>
              <a:t>obile </a:t>
            </a:r>
            <a:r>
              <a:rPr lang="en-US" b="1" dirty="0"/>
              <a:t>R</a:t>
            </a:r>
            <a:r>
              <a:rPr lang="en-US" dirty="0"/>
              <a:t>adio – A Standard created by the ETSI for Voice </a:t>
            </a:r>
            <a:r>
              <a:rPr lang="en-US" b="1" dirty="0"/>
              <a:t>and Data</a:t>
            </a:r>
            <a:r>
              <a:rPr lang="en-US" dirty="0"/>
              <a:t> in </a:t>
            </a:r>
            <a:r>
              <a:rPr lang="en-US" b="1" i="1" dirty="0"/>
              <a:t>non-public</a:t>
            </a:r>
            <a:r>
              <a:rPr lang="en-US" b="1" dirty="0"/>
              <a:t> </a:t>
            </a:r>
            <a:r>
              <a:rPr lang="en-US" dirty="0"/>
              <a:t>radio networks.</a:t>
            </a:r>
          </a:p>
          <a:p>
            <a:pPr lvl="1"/>
            <a:r>
              <a:rPr lang="en-US" b="1" dirty="0">
                <a:hlinkClick r:id="rId3"/>
              </a:rPr>
              <a:t>TS 102 361-1</a:t>
            </a:r>
            <a:r>
              <a:rPr lang="en-US" b="1" dirty="0"/>
              <a:t>:</a:t>
            </a:r>
            <a:r>
              <a:rPr lang="en-US" dirty="0"/>
              <a:t> Air Interface Protocol (</a:t>
            </a:r>
            <a:r>
              <a:rPr lang="en-US" i="1" dirty="0"/>
              <a:t>v2.5.1</a:t>
            </a:r>
            <a:r>
              <a:rPr lang="en-US" dirty="0"/>
              <a:t>) </a:t>
            </a:r>
            <a:r>
              <a:rPr lang="en-US" b="1" dirty="0"/>
              <a:t>181 pg.</a:t>
            </a:r>
            <a:endParaRPr lang="en-US" dirty="0"/>
          </a:p>
          <a:p>
            <a:pPr lvl="1"/>
            <a:r>
              <a:rPr lang="en-US" b="1" dirty="0">
                <a:hlinkClick r:id="rId4"/>
              </a:rPr>
              <a:t>TS 102 361-2</a:t>
            </a:r>
            <a:r>
              <a:rPr lang="en-US" b="1" dirty="0"/>
              <a:t>: </a:t>
            </a:r>
            <a:r>
              <a:rPr lang="en-US" dirty="0"/>
              <a:t>Voice and Generic Services (</a:t>
            </a:r>
            <a:r>
              <a:rPr lang="en-US" i="1" dirty="0"/>
              <a:t>v2.4.1</a:t>
            </a:r>
            <a:r>
              <a:rPr lang="en-US" dirty="0"/>
              <a:t>) </a:t>
            </a:r>
            <a:r>
              <a:rPr lang="en-US" b="1" dirty="0"/>
              <a:t>110 pg.</a:t>
            </a:r>
            <a:endParaRPr lang="en-US" dirty="0"/>
          </a:p>
          <a:p>
            <a:pPr lvl="1"/>
            <a:r>
              <a:rPr lang="en-US" b="1" dirty="0">
                <a:hlinkClick r:id="rId5"/>
              </a:rPr>
              <a:t>TS 102 361-3</a:t>
            </a:r>
            <a:r>
              <a:rPr lang="en-US" b="1" dirty="0"/>
              <a:t>: </a:t>
            </a:r>
            <a:r>
              <a:rPr lang="en-US" dirty="0"/>
              <a:t>Data Protocol (</a:t>
            </a:r>
            <a:r>
              <a:rPr lang="en-US" i="1" dirty="0"/>
              <a:t>v1.3.1</a:t>
            </a:r>
            <a:r>
              <a:rPr lang="en-US" dirty="0"/>
              <a:t>) </a:t>
            </a:r>
            <a:r>
              <a:rPr lang="en-US" b="1" dirty="0"/>
              <a:t>57 pg.</a:t>
            </a:r>
            <a:endParaRPr lang="en-US" dirty="0"/>
          </a:p>
          <a:p>
            <a:pPr lvl="1"/>
            <a:r>
              <a:rPr lang="en-US" b="1" dirty="0">
                <a:hlinkClick r:id="rId6"/>
              </a:rPr>
              <a:t>TS 102 361-4</a:t>
            </a:r>
            <a:r>
              <a:rPr lang="en-US" b="1" dirty="0"/>
              <a:t>: </a:t>
            </a:r>
            <a:r>
              <a:rPr lang="en-US" dirty="0"/>
              <a:t>Trunking Protocol (v1.11.1 </a:t>
            </a:r>
            <a:r>
              <a:rPr lang="en-US" b="1" dirty="0"/>
              <a:t>2021-01</a:t>
            </a:r>
            <a:r>
              <a:rPr lang="en-US" dirty="0"/>
              <a:t>) </a:t>
            </a:r>
            <a:r>
              <a:rPr lang="en-US" b="1" dirty="0"/>
              <a:t>311 pg.</a:t>
            </a:r>
          </a:p>
        </p:txBody>
      </p:sp>
    </p:spTree>
    <p:extLst>
      <p:ext uri="{BB962C8B-B14F-4D97-AF65-F5344CB8AC3E}">
        <p14:creationId xmlns:p14="http://schemas.microsoft.com/office/powerpoint/2010/main" val="18931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6394-6025-7E1A-AC58-9DBC8E61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/>
              <a:t>Rules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0A73-7E3B-2899-C2C1-F03B828A0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1: If something about DMR doesn’t make sense, </a:t>
            </a:r>
            <a:r>
              <a:rPr lang="en-US" b="1" i="1" dirty="0"/>
              <a:t>you</a:t>
            </a:r>
            <a:r>
              <a:rPr lang="en-US" dirty="0"/>
              <a:t> aren’t the intended audience.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|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non-public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radio networks.</a:t>
            </a:r>
          </a:p>
          <a:p>
            <a:r>
              <a:rPr lang="en-US" dirty="0"/>
              <a:t>Rule 2: If it’s complicated, you’re overthinking it. See Rule #1.</a:t>
            </a:r>
          </a:p>
        </p:txBody>
      </p:sp>
    </p:spTree>
    <p:extLst>
      <p:ext uri="{BB962C8B-B14F-4D97-AF65-F5344CB8AC3E}">
        <p14:creationId xmlns:p14="http://schemas.microsoft.com/office/powerpoint/2010/main" val="13283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8576-9008-F3D8-FB09-152E611A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59" y="0"/>
            <a:ext cx="10018713" cy="1752599"/>
          </a:xfrm>
        </p:spPr>
        <p:txBody>
          <a:bodyPr/>
          <a:lstStyle/>
          <a:p>
            <a:r>
              <a:rPr lang="en-US" dirty="0"/>
              <a:t>DMR/PNW Digital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319B-5529-4DB5-658E-3CB4ADE4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31124"/>
            <a:ext cx="10018713" cy="414107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2005: DMR Standards ratified by ETSI</a:t>
            </a:r>
          </a:p>
          <a:p>
            <a:r>
              <a:rPr lang="en-US" dirty="0"/>
              <a:t>2009: </a:t>
            </a:r>
            <a:r>
              <a:rPr lang="en-US" b="1" dirty="0"/>
              <a:t>TRBO</a:t>
            </a:r>
            <a:r>
              <a:rPr lang="en-US" dirty="0"/>
              <a:t> Online, 6 repeaters in Southern California (Los Angeles, San Diego, Riverside, San </a:t>
            </a:r>
            <a:r>
              <a:rPr lang="en-US" dirty="0" err="1"/>
              <a:t>Bernardio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TRBO becomes TRBO-6</a:t>
            </a:r>
          </a:p>
          <a:p>
            <a:pPr lvl="1"/>
            <a:r>
              <a:rPr lang="en-US" dirty="0"/>
              <a:t>Mike (WB6WUI/NO7RF) relocates from Costa Mesa -&gt; Winthrop/Mazama Washington</a:t>
            </a:r>
          </a:p>
          <a:p>
            <a:r>
              <a:rPr lang="en-US" dirty="0"/>
              <a:t>2010: </a:t>
            </a:r>
            <a:r>
              <a:rPr lang="en-US" b="1" dirty="0"/>
              <a:t>TRBO-6</a:t>
            </a:r>
            <a:r>
              <a:rPr lang="en-US" dirty="0"/>
              <a:t> becomes </a:t>
            </a:r>
            <a:r>
              <a:rPr lang="en-US" b="1" dirty="0"/>
              <a:t>DCI</a:t>
            </a:r>
          </a:p>
          <a:p>
            <a:r>
              <a:rPr lang="en-US" dirty="0"/>
              <a:t>2011: NorCal C-Bridge Online, </a:t>
            </a:r>
            <a:r>
              <a:rPr lang="en-US" b="1" dirty="0"/>
              <a:t>DCI</a:t>
            </a:r>
            <a:r>
              <a:rPr lang="en-US" dirty="0"/>
              <a:t> C-Bridge Online</a:t>
            </a:r>
          </a:p>
          <a:p>
            <a:r>
              <a:rPr lang="en-US" dirty="0"/>
              <a:t>2013: </a:t>
            </a:r>
            <a:r>
              <a:rPr lang="en-US" b="1" dirty="0"/>
              <a:t>TRBO-6</a:t>
            </a:r>
            <a:r>
              <a:rPr lang="en-US" dirty="0"/>
              <a:t> dissolves (politics), </a:t>
            </a:r>
            <a:r>
              <a:rPr lang="en-US" b="1" dirty="0"/>
              <a:t>DCI</a:t>
            </a:r>
            <a:r>
              <a:rPr lang="en-US" dirty="0"/>
              <a:t> is the main DMR Network in the United States</a:t>
            </a:r>
          </a:p>
          <a:p>
            <a:pPr lvl="1"/>
            <a:r>
              <a:rPr lang="en-US" dirty="0"/>
              <a:t>More repeaters start popping up in the Seattle Washington area, PNW &amp; I-5 Talk Groups created</a:t>
            </a:r>
          </a:p>
          <a:p>
            <a:pPr lvl="1"/>
            <a:r>
              <a:rPr lang="en-US" b="1" dirty="0"/>
              <a:t>BC-TRBO</a:t>
            </a:r>
            <a:r>
              <a:rPr lang="en-US" dirty="0"/>
              <a:t> joins the </a:t>
            </a:r>
            <a:r>
              <a:rPr lang="en-US" b="1" dirty="0"/>
              <a:t>DCI</a:t>
            </a:r>
            <a:r>
              <a:rPr lang="en-US" dirty="0"/>
              <a:t> C-Bridge</a:t>
            </a:r>
          </a:p>
          <a:p>
            <a:r>
              <a:rPr lang="en-US" dirty="0"/>
              <a:t>2015: </a:t>
            </a:r>
            <a:r>
              <a:rPr lang="en-US" b="1" dirty="0" err="1"/>
              <a:t>Brandmeister</a:t>
            </a:r>
            <a:r>
              <a:rPr lang="en-US" dirty="0"/>
              <a:t> online</a:t>
            </a:r>
          </a:p>
          <a:p>
            <a:pPr lvl="1"/>
            <a:r>
              <a:rPr lang="en-US" b="1" dirty="0"/>
              <a:t>DCI</a:t>
            </a:r>
            <a:r>
              <a:rPr lang="en-US" dirty="0"/>
              <a:t> leaves the </a:t>
            </a:r>
            <a:r>
              <a:rPr lang="en-US" b="1" dirty="0"/>
              <a:t>MARC</a:t>
            </a:r>
            <a:r>
              <a:rPr lang="en-US" dirty="0"/>
              <a:t> C-Bridge (more politics), decides to focus on the PNW Area of service, not Nationwide</a:t>
            </a:r>
          </a:p>
          <a:p>
            <a:pPr lvl="1"/>
            <a:r>
              <a:rPr lang="en-US" b="1" dirty="0"/>
              <a:t>DCI</a:t>
            </a:r>
            <a:r>
              <a:rPr lang="en-US" dirty="0"/>
              <a:t> rebrands/re-forms as WA7DMR or </a:t>
            </a:r>
            <a:r>
              <a:rPr lang="en-US" b="1" dirty="0"/>
              <a:t>PNW Digital</a:t>
            </a:r>
          </a:p>
          <a:p>
            <a:r>
              <a:rPr lang="en-US" dirty="0"/>
              <a:t>2024: PNW Digital</a:t>
            </a:r>
            <a:r>
              <a:rPr lang="en-US" b="1" dirty="0"/>
              <a:t> </a:t>
            </a:r>
            <a:r>
              <a:rPr lang="en-US" dirty="0"/>
              <a:t>now have 90+ repeaters across Washington, Oregon and Idaho (plus Montana, California &amp; British Columbia via Affiliate Groups (Mac Pass/DMR Montana, Inland Repeater Group, BC-TRBO)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00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4F4E-DD22-8395-48CD-29178523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33" y="0"/>
            <a:ext cx="10018713" cy="1752599"/>
          </a:xfrm>
        </p:spPr>
        <p:txBody>
          <a:bodyPr/>
          <a:lstStyle/>
          <a:p>
            <a:r>
              <a:rPr lang="en-US" dirty="0"/>
              <a:t>PNW Digital Repeater Map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0769C0-BF52-FB38-83F0-AE76C150F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497" y="1349388"/>
            <a:ext cx="5202620" cy="4977753"/>
          </a:xfrm>
        </p:spPr>
      </p:pic>
    </p:spTree>
    <p:extLst>
      <p:ext uri="{BB962C8B-B14F-4D97-AF65-F5344CB8AC3E}">
        <p14:creationId xmlns:p14="http://schemas.microsoft.com/office/powerpoint/2010/main" val="406127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4F4E-DD22-8395-48CD-29178523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290" y="0"/>
            <a:ext cx="10018713" cy="1752599"/>
          </a:xfrm>
        </p:spPr>
        <p:txBody>
          <a:bodyPr/>
          <a:lstStyle/>
          <a:p>
            <a:r>
              <a:rPr lang="en-US" dirty="0"/>
              <a:t>PNW Digital Repeater Map</a:t>
            </a:r>
          </a:p>
        </p:txBody>
      </p:sp>
      <p:pic>
        <p:nvPicPr>
          <p:cNvPr id="6" name="Content Placeholder 5" descr="A screenshot of a map&#10;&#10;Description automatically generated">
            <a:extLst>
              <a:ext uri="{FF2B5EF4-FFF2-40B4-BE49-F238E27FC236}">
                <a16:creationId xmlns:a16="http://schemas.microsoft.com/office/drawing/2014/main" id="{5C7C5FCE-4EE6-1569-81B6-600B91AD0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1" y="1208690"/>
            <a:ext cx="9467809" cy="5519599"/>
          </a:xfrm>
        </p:spPr>
      </p:pic>
    </p:spTree>
    <p:extLst>
      <p:ext uri="{BB962C8B-B14F-4D97-AF65-F5344CB8AC3E}">
        <p14:creationId xmlns:p14="http://schemas.microsoft.com/office/powerpoint/2010/main" val="2891648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11467</TotalTime>
  <Words>2755</Words>
  <Application>Microsoft Macintosh PowerPoint</Application>
  <PresentationFormat>Widescreen</PresentationFormat>
  <Paragraphs>396</Paragraphs>
  <Slides>40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Corbel</vt:lpstr>
      <vt:lpstr>Raleway</vt:lpstr>
      <vt:lpstr>Segoe UI Historic</vt:lpstr>
      <vt:lpstr>Parallax</vt:lpstr>
      <vt:lpstr>COARECT DMR Primer</vt:lpstr>
      <vt:lpstr>DMR Overview</vt:lpstr>
      <vt:lpstr>DMR Facts and Myths</vt:lpstr>
      <vt:lpstr>DMR: Introduction</vt:lpstr>
      <vt:lpstr>DMR: Introduction</vt:lpstr>
      <vt:lpstr>Rules To Remember</vt:lpstr>
      <vt:lpstr>DMR/PNW Digital History</vt:lpstr>
      <vt:lpstr>PNW Digital Repeater Map</vt:lpstr>
      <vt:lpstr>PNW Digital Repeater Map</vt:lpstr>
      <vt:lpstr>DMR Terminology</vt:lpstr>
      <vt:lpstr>DMR Terminology Cont.</vt:lpstr>
      <vt:lpstr>DMR Terminology Cont.</vt:lpstr>
      <vt:lpstr>DMR Tier 1 (Unlicensed)</vt:lpstr>
      <vt:lpstr>DMR Tier 2 (Conventional)</vt:lpstr>
      <vt:lpstr>DMR Tier 3 (Trunked)</vt:lpstr>
      <vt:lpstr>DMR Tiers Compared </vt:lpstr>
      <vt:lpstr>Analog FM Channel Anatomy</vt:lpstr>
      <vt:lpstr>DMR Channel Anatomy</vt:lpstr>
      <vt:lpstr>Mobile TDMA Frame</vt:lpstr>
      <vt:lpstr>Repeater TDMA Frame</vt:lpstr>
      <vt:lpstr>DMR Channel vs. Analog Channel</vt:lpstr>
      <vt:lpstr>DMR Networks</vt:lpstr>
      <vt:lpstr>DMR Talkgroup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DMR Handheld Comparison</vt:lpstr>
      <vt:lpstr>DMR Simplex</vt:lpstr>
      <vt:lpstr>Talk Groups Full Time, Part Time?</vt:lpstr>
      <vt:lpstr>How To Get Started?</vt:lpstr>
      <vt:lpstr>Why Choose DMR?</vt:lpstr>
      <vt:lpstr>DMR Nets</vt:lpstr>
      <vt:lpstr>Nearby Repeaters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Nolan Reisbeck</dc:creator>
  <cp:lastModifiedBy>Nolan Reisbeck</cp:lastModifiedBy>
  <cp:revision>19</cp:revision>
  <dcterms:created xsi:type="dcterms:W3CDTF">2023-09-12T19:16:22Z</dcterms:created>
  <dcterms:modified xsi:type="dcterms:W3CDTF">2026-01-03T19:08:13Z</dcterms:modified>
</cp:coreProperties>
</file>